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90" r:id="rId2"/>
    <p:sldId id="307" r:id="rId3"/>
    <p:sldId id="292" r:id="rId4"/>
    <p:sldId id="308" r:id="rId5"/>
    <p:sldId id="342" r:id="rId6"/>
    <p:sldId id="341" r:id="rId7"/>
    <p:sldId id="348" r:id="rId8"/>
    <p:sldId id="347" r:id="rId9"/>
    <p:sldId id="293" r:id="rId10"/>
    <p:sldId id="312" r:id="rId11"/>
    <p:sldId id="323" r:id="rId12"/>
    <p:sldId id="343" r:id="rId13"/>
    <p:sldId id="298" r:id="rId14"/>
    <p:sldId id="299" r:id="rId15"/>
    <p:sldId id="330" r:id="rId16"/>
    <p:sldId id="272" r:id="rId17"/>
    <p:sldId id="324" r:id="rId18"/>
    <p:sldId id="331" r:id="rId19"/>
    <p:sldId id="328" r:id="rId20"/>
    <p:sldId id="287" r:id="rId21"/>
    <p:sldId id="288" r:id="rId22"/>
    <p:sldId id="300" r:id="rId23"/>
    <p:sldId id="301" r:id="rId24"/>
    <p:sldId id="344" r:id="rId25"/>
    <p:sldId id="346" r:id="rId26"/>
    <p:sldId id="281" r:id="rId27"/>
    <p:sldId id="335" r:id="rId28"/>
    <p:sldId id="320" r:id="rId29"/>
    <p:sldId id="338" r:id="rId30"/>
    <p:sldId id="336" r:id="rId31"/>
    <p:sldId id="337" r:id="rId32"/>
    <p:sldId id="339" r:id="rId33"/>
    <p:sldId id="340" r:id="rId34"/>
  </p:sldIdLst>
  <p:sldSz cx="10080625" cy="7559675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31800" indent="-2159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647700" indent="-2159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863600" indent="-2159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079500" indent="-2159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66"/>
    <a:srgbClr val="FFFF00"/>
    <a:srgbClr val="FF66FF"/>
    <a:srgbClr val="58ED15"/>
    <a:srgbClr val="FF9900"/>
    <a:srgbClr val="00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7691" autoAdjust="0"/>
  </p:normalViewPr>
  <p:slideViewPr>
    <p:cSldViewPr>
      <p:cViewPr varScale="1">
        <p:scale>
          <a:sx n="75" d="100"/>
          <a:sy n="75" d="100"/>
        </p:scale>
        <p:origin x="1570" y="53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72B329-92CF-4EFA-8B45-D53A2958EA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 eaLnBrk="1" hangingPunct="1">
              <a:defRPr sz="1100"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EA7069-6212-4C00-AC41-F808877BA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 eaLnBrk="1" hangingPunct="1">
              <a:defRPr sz="1100">
                <a:cs typeface="Arial Unicode MS" pitchFamily="34" charset="-128"/>
              </a:defRPr>
            </a:lvl1pPr>
          </a:lstStyle>
          <a:p>
            <a:pPr>
              <a:defRPr/>
            </a:pPr>
            <a:fld id="{798466B9-199A-4D1B-9B19-7EB435118433}" type="datetimeFigureOut">
              <a:rPr lang="fr-FR"/>
              <a:pPr>
                <a:defRPr/>
              </a:pPr>
              <a:t>08/02/2021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65C1D3-085F-41CC-AD68-C8630112EA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 eaLnBrk="1" hangingPunct="1">
              <a:defRPr sz="1100"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57B9BE-D6D8-4477-B9F5-8AEB2FE8F7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83786" tIns="41893" rIns="83786" bIns="418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0B782E08-182C-426D-A6ED-9B36F61C91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868D016B-1E8C-4ED6-834D-F6785EF653E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20C73E60-FDD5-4D38-9065-215429FB670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173EF63-BC13-4518-85F0-2A8EA6E35E3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9A781A0-F67E-40F5-9081-541B5751109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6513" y="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60AB55D-BAE9-4527-B5EA-E83DC077186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DFF856B-B6B7-4EE4-BB2E-A0AB297799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42DECC-16F4-45A8-BB16-26E6E5BAA5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A59AA7D7-BAF4-4BD7-B8A9-11C5E07BE0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B8846EC-C15C-46A6-AF96-AE76F5D74748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fr-FR" altLang="fr-FR" sz="13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0B8D642-9673-4D7E-B319-FBE1F3762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0F5CA45-CA36-4889-ACF2-7CE7CD016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36613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EE4E18D4-9AAC-4E78-BD96-DD43FE6A73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912F03B-A8C3-4EDC-B050-7D605B04AEF1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24</a:t>
            </a:fld>
            <a:endParaRPr lang="fr-FR" altLang="fr-FR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138F871-B1BA-4E97-99C4-052CC10CC5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2C99AD6-E8C7-4F28-A739-941CDD6F6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36613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AD6936AE-DEE8-447F-A122-61DAF4CC325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413219EE-361E-4D05-AD80-AFF43F4D35B3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25</a:t>
            </a:fld>
            <a:endParaRPr lang="fr-FR" altLang="fr-FR" sz="13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951135A-0766-4A77-BF60-C22E73553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E764218-937F-493B-9068-EABD5BE8F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36613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A1156C6D-0138-4D61-90EF-FC379F2AA1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4F9834F-4331-4E38-9E67-7AC3CBF5186E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26</a:t>
            </a:fld>
            <a:endParaRPr lang="fr-FR" altLang="fr-FR" sz="1300"/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E88B0B9E-C325-441E-AF00-B50FD1DD0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744538"/>
            <a:ext cx="4532313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E2210860-D881-4C39-9BDD-88A2B8D57D0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916E1FB6-DA37-4FAC-83F6-03638EFBFE7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EFC67AB-8411-4F1E-9747-0C1C0E464F69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27</a:t>
            </a:fld>
            <a:endParaRPr lang="fr-FR" altLang="fr-FR" sz="1300"/>
          </a:p>
        </p:txBody>
      </p:sp>
      <p:sp>
        <p:nvSpPr>
          <p:cNvPr id="44035" name="Espace réservé de l'image des diapositives 1">
            <a:extLst>
              <a:ext uri="{FF2B5EF4-FFF2-40B4-BE49-F238E27FC236}">
                <a16:creationId xmlns:a16="http://schemas.microsoft.com/office/drawing/2014/main" id="{FCEE3D92-D0CF-4E90-998B-98FA0A4A5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Espace réservé des commentaires 2">
            <a:extLst>
              <a:ext uri="{FF2B5EF4-FFF2-40B4-BE49-F238E27FC236}">
                <a16:creationId xmlns:a16="http://schemas.microsoft.com/office/drawing/2014/main" id="{D796AFF0-7AA9-4F54-8371-529DD31A2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4037" name="Espace réservé du numéro de diapositive 3">
            <a:extLst>
              <a:ext uri="{FF2B5EF4-FFF2-40B4-BE49-F238E27FC236}">
                <a16:creationId xmlns:a16="http://schemas.microsoft.com/office/drawing/2014/main" id="{188D535C-AC37-4262-9FB9-7055B17BE8FB}"/>
              </a:ext>
            </a:extLst>
          </p:cNvPr>
          <p:cNvSpPr txBox="1">
            <a:spLocks noGrp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19D6450-82A5-4CBB-97FE-FA3900DAF1E5}" type="slidenum">
              <a:rPr lang="fr-FR" altLang="fr-FR" sz="1300"/>
              <a:pPr algn="r" eaLnBrk="1">
                <a:lnSpc>
                  <a:spcPct val="95000"/>
                </a:lnSpc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27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>
            <a:extLst>
              <a:ext uri="{FF2B5EF4-FFF2-40B4-BE49-F238E27FC236}">
                <a16:creationId xmlns:a16="http://schemas.microsoft.com/office/drawing/2014/main" id="{7F94CE14-5FA1-4C2D-9F05-5FD236F96F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1A44827-7931-431F-BD58-B337C18A9AB4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28</a:t>
            </a:fld>
            <a:endParaRPr lang="fr-FR" altLang="fr-FR" sz="1300"/>
          </a:p>
        </p:txBody>
      </p:sp>
      <p:sp>
        <p:nvSpPr>
          <p:cNvPr id="46083" name="Espace réservé de l'image des diapositives 1">
            <a:extLst>
              <a:ext uri="{FF2B5EF4-FFF2-40B4-BE49-F238E27FC236}">
                <a16:creationId xmlns:a16="http://schemas.microsoft.com/office/drawing/2014/main" id="{ED9E083C-BFB3-409C-BFC0-9F1FD7B54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4" name="Espace réservé des commentaires 2">
            <a:extLst>
              <a:ext uri="{FF2B5EF4-FFF2-40B4-BE49-F238E27FC236}">
                <a16:creationId xmlns:a16="http://schemas.microsoft.com/office/drawing/2014/main" id="{037A30BB-B884-4CE4-8EA0-0BE4C4A8B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6085" name="Espace réservé du numéro de diapositive 3">
            <a:extLst>
              <a:ext uri="{FF2B5EF4-FFF2-40B4-BE49-F238E27FC236}">
                <a16:creationId xmlns:a16="http://schemas.microsoft.com/office/drawing/2014/main" id="{5C6B44AB-8670-4970-9109-229653072974}"/>
              </a:ext>
            </a:extLst>
          </p:cNvPr>
          <p:cNvSpPr txBox="1">
            <a:spLocks noGrp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6EA6AEF-4899-4F87-854A-DCEA6B4420C6}" type="slidenum">
              <a:rPr lang="fr-FR" altLang="fr-FR" sz="1300"/>
              <a:pPr algn="r" eaLnBrk="1">
                <a:lnSpc>
                  <a:spcPct val="95000"/>
                </a:lnSpc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28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C7BB1288-03C1-430E-82EA-168B2768A1D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2EB08CC-CF6A-4E29-BECC-65EF4D309FBA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29</a:t>
            </a:fld>
            <a:endParaRPr lang="fr-FR" altLang="fr-FR" sz="1300"/>
          </a:p>
        </p:txBody>
      </p:sp>
      <p:sp>
        <p:nvSpPr>
          <p:cNvPr id="48131" name="Espace réservé de l'image des diapositives 1">
            <a:extLst>
              <a:ext uri="{FF2B5EF4-FFF2-40B4-BE49-F238E27FC236}">
                <a16:creationId xmlns:a16="http://schemas.microsoft.com/office/drawing/2014/main" id="{A19EAC52-8B53-4895-A38C-8368DAD9AA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2" name="Espace réservé des commentaires 2">
            <a:extLst>
              <a:ext uri="{FF2B5EF4-FFF2-40B4-BE49-F238E27FC236}">
                <a16:creationId xmlns:a16="http://schemas.microsoft.com/office/drawing/2014/main" id="{D1E44062-01E9-4B75-BA53-3EA3B8CED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8133" name="Espace réservé du numéro de diapositive 3">
            <a:extLst>
              <a:ext uri="{FF2B5EF4-FFF2-40B4-BE49-F238E27FC236}">
                <a16:creationId xmlns:a16="http://schemas.microsoft.com/office/drawing/2014/main" id="{C1334210-CEFE-45F9-8429-6EA663823D22}"/>
              </a:ext>
            </a:extLst>
          </p:cNvPr>
          <p:cNvSpPr txBox="1">
            <a:spLocks noGrp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24E7E90-6C85-40FD-814B-90A9A0D3BEE9}" type="slidenum">
              <a:rPr lang="fr-FR" altLang="fr-FR" sz="1300"/>
              <a:pPr algn="r" eaLnBrk="1">
                <a:lnSpc>
                  <a:spcPct val="95000"/>
                </a:lnSpc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29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>
            <a:extLst>
              <a:ext uri="{FF2B5EF4-FFF2-40B4-BE49-F238E27FC236}">
                <a16:creationId xmlns:a16="http://schemas.microsoft.com/office/drawing/2014/main" id="{3FDDF890-8ACA-4E06-B91F-880C631F1C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6C2B648-9BB4-470F-A785-FB0F71E16969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30</a:t>
            </a:fld>
            <a:endParaRPr lang="fr-FR" altLang="fr-FR" sz="1300"/>
          </a:p>
        </p:txBody>
      </p:sp>
      <p:sp>
        <p:nvSpPr>
          <p:cNvPr id="50179" name="Espace réservé de l'image des diapositives 1">
            <a:extLst>
              <a:ext uri="{FF2B5EF4-FFF2-40B4-BE49-F238E27FC236}">
                <a16:creationId xmlns:a16="http://schemas.microsoft.com/office/drawing/2014/main" id="{FC0D7F76-2774-44EE-8F99-A50215D68A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80" name="Espace réservé des commentaires 2">
            <a:extLst>
              <a:ext uri="{FF2B5EF4-FFF2-40B4-BE49-F238E27FC236}">
                <a16:creationId xmlns:a16="http://schemas.microsoft.com/office/drawing/2014/main" id="{54522C2E-FEFC-4617-BA82-9B90F7D2D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50181" name="Espace réservé du numéro de diapositive 3">
            <a:extLst>
              <a:ext uri="{FF2B5EF4-FFF2-40B4-BE49-F238E27FC236}">
                <a16:creationId xmlns:a16="http://schemas.microsoft.com/office/drawing/2014/main" id="{362FEB67-0564-41BB-8701-671FAD6F7880}"/>
              </a:ext>
            </a:extLst>
          </p:cNvPr>
          <p:cNvSpPr txBox="1">
            <a:spLocks noGrp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0BDC198-80D6-4E10-AFAE-AEA3693EE026}" type="slidenum">
              <a:rPr lang="fr-FR" altLang="fr-FR" sz="1300"/>
              <a:pPr algn="r" eaLnBrk="1">
                <a:lnSpc>
                  <a:spcPct val="95000"/>
                </a:lnSpc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30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>
            <a:extLst>
              <a:ext uri="{FF2B5EF4-FFF2-40B4-BE49-F238E27FC236}">
                <a16:creationId xmlns:a16="http://schemas.microsoft.com/office/drawing/2014/main" id="{6AB88975-7433-4873-ABA3-27E1BF46B9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BBEF908-5747-4EBC-B3BA-9ADE5ED832BD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31</a:t>
            </a:fld>
            <a:endParaRPr lang="fr-FR" altLang="fr-FR" sz="1300"/>
          </a:p>
        </p:txBody>
      </p:sp>
      <p:sp>
        <p:nvSpPr>
          <p:cNvPr id="52227" name="Espace réservé de l'image des diapositives 1">
            <a:extLst>
              <a:ext uri="{FF2B5EF4-FFF2-40B4-BE49-F238E27FC236}">
                <a16:creationId xmlns:a16="http://schemas.microsoft.com/office/drawing/2014/main" id="{5BC8EEBB-15C2-481C-B7D0-22DDAA8BA8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8" name="Espace réservé des commentaires 2">
            <a:extLst>
              <a:ext uri="{FF2B5EF4-FFF2-40B4-BE49-F238E27FC236}">
                <a16:creationId xmlns:a16="http://schemas.microsoft.com/office/drawing/2014/main" id="{A14BAADB-5FE6-4524-8A00-3DF6960E2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52229" name="Espace réservé du numéro de diapositive 3">
            <a:extLst>
              <a:ext uri="{FF2B5EF4-FFF2-40B4-BE49-F238E27FC236}">
                <a16:creationId xmlns:a16="http://schemas.microsoft.com/office/drawing/2014/main" id="{B05CD7BE-C510-47DF-A85F-2B19CC587654}"/>
              </a:ext>
            </a:extLst>
          </p:cNvPr>
          <p:cNvSpPr txBox="1">
            <a:spLocks noGrp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B64577B-1B16-49C0-B7F0-2408C05829D7}" type="slidenum">
              <a:rPr lang="fr-FR" altLang="fr-FR" sz="1300"/>
              <a:pPr algn="r" eaLnBrk="1">
                <a:lnSpc>
                  <a:spcPct val="95000"/>
                </a:lnSpc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31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>
            <a:extLst>
              <a:ext uri="{FF2B5EF4-FFF2-40B4-BE49-F238E27FC236}">
                <a16:creationId xmlns:a16="http://schemas.microsoft.com/office/drawing/2014/main" id="{A1F8145B-F62D-47F5-B040-3CFFEF2490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BBE4088-13DD-400E-B890-69A488C4F73F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32</a:t>
            </a:fld>
            <a:endParaRPr lang="fr-FR" altLang="fr-FR" sz="1300"/>
          </a:p>
        </p:txBody>
      </p:sp>
      <p:sp>
        <p:nvSpPr>
          <p:cNvPr id="54275" name="Espace réservé de l'image des diapositives 1">
            <a:extLst>
              <a:ext uri="{FF2B5EF4-FFF2-40B4-BE49-F238E27FC236}">
                <a16:creationId xmlns:a16="http://schemas.microsoft.com/office/drawing/2014/main" id="{5DA480AC-B89F-4EC3-912E-89697FC06E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6" name="Espace réservé des commentaires 2">
            <a:extLst>
              <a:ext uri="{FF2B5EF4-FFF2-40B4-BE49-F238E27FC236}">
                <a16:creationId xmlns:a16="http://schemas.microsoft.com/office/drawing/2014/main" id="{CC1DA636-E435-4321-A7CE-858EDCCDE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54277" name="Espace réservé du numéro de diapositive 3">
            <a:extLst>
              <a:ext uri="{FF2B5EF4-FFF2-40B4-BE49-F238E27FC236}">
                <a16:creationId xmlns:a16="http://schemas.microsoft.com/office/drawing/2014/main" id="{363C5B68-D28F-4EBB-9F94-6512557E9402}"/>
              </a:ext>
            </a:extLst>
          </p:cNvPr>
          <p:cNvSpPr txBox="1">
            <a:spLocks noGrp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16A3813-10BB-42D9-A590-0634E1CA46D3}" type="slidenum">
              <a:rPr lang="fr-FR" altLang="fr-FR" sz="1300"/>
              <a:pPr algn="r" eaLnBrk="1">
                <a:lnSpc>
                  <a:spcPct val="95000"/>
                </a:lnSpc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32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>
            <a:extLst>
              <a:ext uri="{FF2B5EF4-FFF2-40B4-BE49-F238E27FC236}">
                <a16:creationId xmlns:a16="http://schemas.microsoft.com/office/drawing/2014/main" id="{87157A2D-5B59-46FA-81C7-8CA213E59C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42BFB291-C259-48CE-9E2E-57F576792D8E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33</a:t>
            </a:fld>
            <a:endParaRPr lang="fr-FR" altLang="fr-FR" sz="1300"/>
          </a:p>
        </p:txBody>
      </p:sp>
      <p:sp>
        <p:nvSpPr>
          <p:cNvPr id="56323" name="Espace réservé de l'image des diapositives 1">
            <a:extLst>
              <a:ext uri="{FF2B5EF4-FFF2-40B4-BE49-F238E27FC236}">
                <a16:creationId xmlns:a16="http://schemas.microsoft.com/office/drawing/2014/main" id="{029A0BA2-3B2A-4578-ACAF-8B96DDFBDD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4" name="Espace réservé des commentaires 2">
            <a:extLst>
              <a:ext uri="{FF2B5EF4-FFF2-40B4-BE49-F238E27FC236}">
                <a16:creationId xmlns:a16="http://schemas.microsoft.com/office/drawing/2014/main" id="{822764D1-E27E-4183-820B-2905A5FC4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56325" name="Espace réservé du numéro de diapositive 3">
            <a:extLst>
              <a:ext uri="{FF2B5EF4-FFF2-40B4-BE49-F238E27FC236}">
                <a16:creationId xmlns:a16="http://schemas.microsoft.com/office/drawing/2014/main" id="{FC562555-E804-4B41-B558-99BE0F6D20A7}"/>
              </a:ext>
            </a:extLst>
          </p:cNvPr>
          <p:cNvSpPr txBox="1">
            <a:spLocks noGrp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0554873-170D-44DD-9CE2-9C1504883276}" type="slidenum">
              <a:rPr lang="fr-FR" altLang="fr-FR" sz="1300"/>
              <a:pPr algn="r" eaLnBrk="1">
                <a:lnSpc>
                  <a:spcPct val="95000"/>
                </a:lnSpc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33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0E70D8CB-6757-4030-9056-441584AAE8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90ED459-78A7-44E2-991C-AE17C76D1EC5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fr-FR" altLang="fr-FR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6C0EF10-0484-4112-B50E-BD5E6D544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13C5995-7831-432C-B210-9E54A302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36613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AA45B762-0275-4115-9205-3087C52DD5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4E68202-5C8D-4EB2-9BBB-B02A09DA037B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fr-FR" altLang="fr-FR" sz="13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D3F14B7-3BF9-4073-BFBC-15F872EBA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9070CF1-E162-4B94-B7F8-ADD4488EA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36613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41AB6583-36E1-475D-8FB7-6A14E221A85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51ACA4A-0C35-493C-B6CC-C120C71AF1FD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13</a:t>
            </a:fld>
            <a:endParaRPr lang="fr-FR" altLang="fr-FR" sz="13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26A4E60-0178-448F-9458-FD41C0E98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B561B48-A35A-452B-8DBB-E02B17482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36613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F13E8617-0851-4A26-93F8-6826D508BA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4F92622F-9EE3-4EB1-8425-F0BD6406182F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16</a:t>
            </a:fld>
            <a:endParaRPr lang="fr-FR" altLang="fr-FR" sz="1300"/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F2DB6E4A-4FCD-421D-B62B-1E1A7A4F3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744538"/>
            <a:ext cx="4532313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8A7EE711-ADC1-4704-879C-1B8D808C98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7840673B-A978-469A-A2DF-1C0D467B8F6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805AFEF-57E2-42AA-A290-6D332B9E6AD1}" type="slidenum">
              <a:rPr lang="fr-FR" altLang="fr-FR" sz="1300"/>
              <a:pPr algn="r" eaLnBrk="1">
                <a:lnSpc>
                  <a:spcPct val="95000"/>
                </a:lnSpc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17</a:t>
            </a:fld>
            <a:endParaRPr lang="fr-FR" altLang="fr-FR" sz="1300"/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D553B782-D1C4-4429-A5E2-A2F1E4D67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744538"/>
            <a:ext cx="4532313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48BAA918-2F4C-4EE8-9F6C-6F6CB256B66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3CF46EB-C1A4-49E0-B13F-2D9208450DC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8" tIns="47780" rIns="95558" bIns="47780" anchor="b"/>
          <a:lstStyle>
            <a:lvl1pPr defTabSz="1042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1042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1042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1042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1042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AE0BFFF-50B9-4B79-A874-F2D5443FE9C6}" type="slidenum">
              <a:rPr lang="fr-FR" altLang="fr-FR" sz="1300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FR" altLang="fr-FR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688F729B-282C-4880-82E5-2EA0D80956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12F1C69-AEBB-4DC5-A573-15DCD675A399}" type="slidenum">
              <a:rPr lang="fr-FR" altLang="fr-FR" sz="1300"/>
              <a:pPr algn="r" eaLnBrk="1">
                <a:lnSpc>
                  <a:spcPct val="95000"/>
                </a:lnSpc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18</a:t>
            </a:fld>
            <a:endParaRPr lang="fr-FR" altLang="fr-FR" sz="1300"/>
          </a:p>
        </p:txBody>
      </p:sp>
      <p:sp>
        <p:nvSpPr>
          <p:cNvPr id="28676" name="Text Box 1">
            <a:extLst>
              <a:ext uri="{FF2B5EF4-FFF2-40B4-BE49-F238E27FC236}">
                <a16:creationId xmlns:a16="http://schemas.microsoft.com/office/drawing/2014/main" id="{AEC5B619-BE05-4061-88F1-0D5F310F8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744538"/>
            <a:ext cx="4532313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75" tIns="41889" rIns="83775" bIns="41889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184C94E4-1610-47AE-83FE-E3466B2F40C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836613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B122F325-B082-4114-8297-E7D88321F6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DE2C893-25DB-4084-B57A-C265C27ABFCB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22</a:t>
            </a:fld>
            <a:endParaRPr lang="fr-FR" altLang="fr-FR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9054264-D137-4CF8-A192-7D2F3D3B8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21D2554-87DD-494D-8C59-131EE9E8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36613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53114DA9-B232-4616-B84F-E17C777115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F500981-F3EE-4C22-A943-35ED8C4B42E2}" type="slidenum">
              <a:rPr lang="fr-FR" altLang="fr-FR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23</a:t>
            </a:fld>
            <a:endParaRPr lang="fr-FR" altLang="fr-FR" sz="13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2409492-3C55-4637-9216-21669BBFA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BA19307-D936-42C6-9B91-48139185D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36613"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C3062C-9051-41B0-940F-4DB7BA04C88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080625" cy="7559675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1F20253-D4B8-4F69-A4C4-771073C090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lIns="100772" tIns="50387" rIns="100772" bIns="50387" anchor="ctr"/>
            <a:lstStyle>
              <a:lvl1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15367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19939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24511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29083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fr-FR" sz="26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D5179D0E-F190-4B5C-B2FC-BF4A66852F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lIns="100772" tIns="50387" rIns="100772" bIns="50387"/>
            <a:lstStyle>
              <a:lvl1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15367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19939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24511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29083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26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7B6854F0-1D88-47AE-8B54-E88BF65017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223F12C-048E-4A10-8B8B-36DA500206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lIns="100772" tIns="50387" rIns="100772" bIns="50387"/>
              <a:lstStyle>
                <a:lvl1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15367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19939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24511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29083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6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A3483C16-0CD3-4EB6-8DE1-8318E0DEC3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lIns="100772" tIns="50387" rIns="100772" bIns="50387"/>
              <a:lstStyle>
                <a:lvl1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15367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19939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24511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29083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6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F26687C3-6A31-4AD5-AD2B-9273D58495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lIns="100772" tIns="50387" rIns="100772" bIns="50387"/>
              <a:lstStyle>
                <a:lvl1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15367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19939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24511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29083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6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254A73D-08C1-4C3D-AA6A-3A71B2CE98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6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lIns="100772" tIns="50387" rIns="100772" bIns="50387"/>
              <a:lstStyle>
                <a:lvl1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15367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19939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24511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29083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6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3E2FD529-1779-4FEF-94EB-2BE1BDBAC6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lIns="100772" tIns="50387" rIns="100772" bIns="50387"/>
              <a:lstStyle>
                <a:lvl1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15367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19939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24511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29083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6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D5661E39-3A9A-4048-B07E-0D690AA40E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6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lIns="100772" tIns="50387" rIns="100772" bIns="50387"/>
              <a:lstStyle>
                <a:lvl1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15367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19939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24511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29083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6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0F410198-EE14-4DCA-AD1C-52ACE3EBBD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lIns="100772" tIns="50387" rIns="100772" bIns="50387"/>
              <a:lstStyle>
                <a:lvl1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15367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19939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24511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29083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6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D9295A0E-5634-4206-A53F-EF6FD8052A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lIns="100772" tIns="50387" rIns="100772" bIns="50387"/>
              <a:lstStyle>
                <a:lvl1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15367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19939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24511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29083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6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9BC3670F-AC58-4BE8-A212-A98D8D25E8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lIns="100772" tIns="50387" rIns="100772" bIns="50387"/>
              <a:lstStyle>
                <a:lvl1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15367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19939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24511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29083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6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56F9A4A7-CCD9-483D-9374-0800CB6796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6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lIns="100772" tIns="50387" rIns="100772" bIns="50387"/>
              <a:lstStyle>
                <a:lvl1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defTabSz="1008063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15367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19939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24511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2908300" indent="-2159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600">
                  <a:latin typeface="Times New Roman" pitchFamily="18" charset="0"/>
                </a:endParaRPr>
              </a:p>
            </p:txBody>
          </p:sp>
        </p:grpSp>
      </p:grpSp>
      <p:sp>
        <p:nvSpPr>
          <p:cNvPr id="696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76600" y="2016125"/>
            <a:ext cx="6635750" cy="2435225"/>
          </a:xfrm>
        </p:spPr>
        <p:txBody>
          <a:bodyPr/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96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703763"/>
            <a:ext cx="6635750" cy="19319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7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ED0AA2C2-33CF-42BA-A3DB-19446328C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4825" y="6888163"/>
            <a:ext cx="2351088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3C1E1592-28CC-409C-BA0A-363586A60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53EA136D-CD0F-4E1D-AA8C-CC462971A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16ED7C-C228-4963-94DD-AA0E554BEC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9350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340CA8-B518-4009-966E-8D26601602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B5CD3E-330E-46E9-BCFC-1C04B3005C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12CCC-C1C6-48BF-821A-674C7A5701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6F4385F-5891-4F5F-AE93-1BC224979A1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6230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503238"/>
            <a:ext cx="2266950" cy="59642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503238"/>
            <a:ext cx="6653213" cy="59642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9B07C7B-6276-4C76-B1AA-FBB5A5A279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C87771D-8479-4A8A-A3F4-A0BE0FB67E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E54B3-30A1-414D-AF98-3D15CA6BC09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759E6B2-7B9F-4CB8-9C16-18656596832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2133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503238"/>
            <a:ext cx="9072563" cy="151288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504825" y="2184400"/>
            <a:ext cx="4459288" cy="4283075"/>
          </a:xfrm>
        </p:spPr>
        <p:txBody>
          <a:bodyPr lIns="100783" tIns="50392" rIns="100783" bIns="50392"/>
          <a:lstStyle/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16513" y="2184400"/>
            <a:ext cx="4460875" cy="4283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121FB4-F0E4-49BC-85AF-C9DCBEBE07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DF5BD0-34F0-4C13-BB01-43DEF4C965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19D2-92E5-4D9B-A6BC-A3A4562CCF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4DD49F2-B9C7-43C6-B74E-DBC7471130C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7885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503238"/>
            <a:ext cx="9072563" cy="151288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04825" y="2184400"/>
            <a:ext cx="4459288" cy="4283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16513" y="2184400"/>
            <a:ext cx="4460875" cy="2065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16513" y="4402138"/>
            <a:ext cx="4460875" cy="2065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1C604EC-B08A-4500-8A2B-DC74286DC6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85A776C-267C-4B2E-885C-454A3C6FBE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91D83-3BF2-418A-B3C6-795DF63928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F3FFB58F-8E42-41ED-9C6C-CA8773E29F8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2954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503238"/>
            <a:ext cx="9072563" cy="151288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5" y="2184400"/>
            <a:ext cx="4459288" cy="4283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16513" y="2184400"/>
            <a:ext cx="4460875" cy="2065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16513" y="4402138"/>
            <a:ext cx="4460875" cy="2065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07E3A8-947C-402C-A4CC-3512843728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F07CA4B-70E8-4073-B43B-0B323BCE45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78250-B066-4648-9D34-E516F37D554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669F39C3-20FF-44C8-98F2-C660590D50A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0814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504825" y="503238"/>
            <a:ext cx="9072563" cy="151288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4825" y="2184400"/>
            <a:ext cx="4459288" cy="2065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16513" y="2184400"/>
            <a:ext cx="4460875" cy="2065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4825" y="4402138"/>
            <a:ext cx="4459288" cy="2065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16513" y="4402138"/>
            <a:ext cx="4460875" cy="2065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3B507CF-E19B-4668-8E01-AC3A8C39AB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242904-98CD-4737-A0E7-CEC761144F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91CE-D6DD-4465-8BCD-1D6A65EC45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6D03F891-5F65-4B6B-B70E-E5BB544D443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1539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503238"/>
            <a:ext cx="9072563" cy="151288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04825" y="2184400"/>
            <a:ext cx="4459288" cy="4283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2184400"/>
            <a:ext cx="4460875" cy="4283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D059DD0-8AC2-4B5B-AB1D-F7243E6E56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1B395D2-DEFC-4745-B4B4-0B8E2A7DC6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81D9-1BB4-46A3-A7E7-F6DBDCEA2AE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7785836-3923-4DC5-A5B3-BCFD9DE41C5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5481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04825" y="503238"/>
            <a:ext cx="9072563" cy="59642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F33722-39E7-4CD7-8C1A-CC9CB5A19B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429537-60C7-41D0-BC5C-65AB16E033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5A292-6C09-40EE-9ADF-5BC52815F6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62EC03FE-392D-4CED-9C35-33E6299B6C9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1797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7AF733-F7E7-4DB7-B0CF-8D65DBA238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5D4174-8847-4130-9617-144241EEF0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03B6F-3305-4E38-95F6-BEBA14DAFC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8F655A8-E2ED-4E83-AC48-BB6CB25BBFA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4987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415E5AE-3675-4CAF-802D-5F5B22023D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7D9777-1719-41C4-9364-932F06C15D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D77FE-3462-4020-BB45-48B8299549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ED7FC5A-DE03-4BF1-9306-1C8DEAC3E81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3978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5" y="2184400"/>
            <a:ext cx="4459288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2184400"/>
            <a:ext cx="4460875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59D1F8-0363-4134-8557-E4E0C12003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FF44CC4-D454-4947-AAEF-829CF4D098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D6D53-2E76-4282-835E-50ED05D49C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F30D1E2-123D-4E7E-8923-3A59C5E26AB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231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A85338-3EFA-4825-A050-8D08495A9E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0F6F41E-C2BE-446B-A2B7-B30C283A86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D61FC-07D2-4F17-8318-0654A7CC21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C96D8FC9-A769-4393-B898-52586DD9F6C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7562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889E15-D664-4A9B-A183-A9FDD6E93A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F69C0-81D8-4A99-8C86-A486775B98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5D10B-D724-4831-A21A-C84390CFBB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3094F45-6AEB-408D-8E6E-327D248870F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0836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F1B5504-5778-479F-BD59-4CFAFBACDC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5B0518A-A8B7-40A4-8574-2FB5A8C385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2CC9E-4FE0-489E-A8B1-3C74422EA5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0DF5D511-5FEC-474B-BD0A-0169100E48C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2545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2A9D48-252B-46D0-9C13-7D7E903440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E5577CF-BC2F-48E8-86DF-E6D2987DAB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0D8AA-A7D8-45A5-9809-5627B977DF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BFD8F01-7CB9-449B-8AE8-40CEBACBB50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5540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lIns="100783" tIns="50392" rIns="100783" bIns="50392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E630334-9E15-4B15-BE60-F85BB6378E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A6D7972-DC11-4232-8FAF-6D9CF75721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AD83-195A-47DC-940C-4B5F7ABA56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DD5EB278-DE74-4175-91F3-4A3940EC50D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8178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FE8DF99-8B8A-41BE-92C0-E989D843B7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8163"/>
            <a:ext cx="31908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72" tIns="50387" rIns="100772" bIns="50387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38FC13F-A3E8-4681-A034-3CF7EEB435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8163"/>
            <a:ext cx="23526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72" tIns="50387" rIns="100772" bIns="503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36298926-A183-4C1D-B676-7B43D3C1F5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9C223564-398B-4462-80E8-A575EF8596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080625" cy="601663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0DB43577-54D2-4A63-B52B-D557FD4F6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lIns="100772" tIns="50387" rIns="100772" bIns="50387" anchor="ctr"/>
            <a:lstStyle>
              <a:lvl1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15367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19939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24511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29083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FR" altLang="fr-FR" sz="26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269B956E-1502-41BF-8FE6-92C4D1E91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lIns="100772" tIns="50387" rIns="100772" bIns="50387"/>
            <a:lstStyle>
              <a:lvl1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15367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19939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24511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29083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26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D9199D61-8B66-4CE1-816C-B2A75D7B4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lIns="100772" tIns="50387" rIns="100772" bIns="50387"/>
            <a:lstStyle>
              <a:lvl1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15367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19939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24511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29083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200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75868F85-3491-456C-842C-660EE5C7B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lIns="100772" tIns="50387" rIns="100772" bIns="50387"/>
            <a:lstStyle>
              <a:lvl1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15367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19939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24511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29083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200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157A893F-9D1D-4209-A111-A643A59E9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lIns="100772" tIns="50387" rIns="100772" bIns="50387"/>
            <a:lstStyle>
              <a:lvl1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15367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19939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24511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29083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200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C392E64D-AC5C-47F4-ABA4-F3479F009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lIns="100772" tIns="50387" rIns="100772" bIns="50387"/>
            <a:lstStyle>
              <a:lvl1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15367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19939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24511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29083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200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602127B3-2B33-4326-9CC6-2CE760438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lIns="100772" tIns="50387" rIns="100772" bIns="50387"/>
            <a:lstStyle>
              <a:lvl1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15367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19939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24511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29083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26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A95B5E66-025A-47CC-9D40-195550EB1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lIns="100772" tIns="50387" rIns="100772" bIns="50387"/>
            <a:lstStyle>
              <a:lvl1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15367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19939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24511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29083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200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9EAB481B-C0A2-451E-8234-078C8CEB9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lIns="100772" tIns="50387" rIns="100772" bIns="50387"/>
            <a:lstStyle>
              <a:lvl1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defTabSz="10080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15367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19939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24511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2908300" indent="-2159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20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637EE3F6-3A6E-4F20-A201-DF340C423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503238"/>
            <a:ext cx="90725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2" tIns="50387" rIns="100772" bIns="50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6014F874-6E7A-4369-89DB-DC0770A4B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2184400"/>
            <a:ext cx="9072563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8624" name="Rectangle 16">
            <a:extLst>
              <a:ext uri="{FF2B5EF4-FFF2-40B4-BE49-F238E27FC236}">
                <a16:creationId xmlns:a16="http://schemas.microsoft.com/office/drawing/2014/main" id="{F4D30B58-B55D-442F-8BE0-6A228585B2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4988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72" tIns="50387" rIns="100772" bIns="503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  <p:sldLayoutId id="2147484147" r:id="rId17"/>
  </p:sldLayoutIdLst>
  <p:transition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marL="4572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6pPr>
      <a:lvl7pPr marL="9144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7pPr>
      <a:lvl8pPr marL="13716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8pPr>
      <a:lvl9pPr marL="18288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3100">
          <a:solidFill>
            <a:schemeClr val="tx1"/>
          </a:solidFill>
          <a:latin typeface="+mn-lt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200">
          <a:solidFill>
            <a:schemeClr val="tx1"/>
          </a:solidFill>
          <a:latin typeface="+mn-lt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4DAC0A4-243B-4B1B-BC95-F1E246D7F7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Bien préparer son entrée en seconde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A875EDB-9FE4-41E0-A8EF-CD416DA255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838" y="4703763"/>
            <a:ext cx="9912350" cy="28559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600" dirty="0"/>
              <a:t>			</a:t>
            </a:r>
          </a:p>
          <a:p>
            <a:pPr eaLnBrk="1" hangingPunct="1">
              <a:lnSpc>
                <a:spcPct val="80000"/>
              </a:lnSpc>
            </a:pPr>
            <a:endParaRPr lang="fr-FR" altLang="fr-FR" sz="2600" dirty="0"/>
          </a:p>
          <a:p>
            <a:pPr algn="ctr" eaLnBrk="1" hangingPunct="1">
              <a:lnSpc>
                <a:spcPct val="80000"/>
              </a:lnSpc>
            </a:pPr>
            <a:r>
              <a:rPr lang="fr-FR" altLang="fr-FR" sz="4000" dirty="0"/>
              <a:t>Orientation après la 3</a:t>
            </a:r>
            <a:r>
              <a:rPr lang="fr-FR" altLang="fr-FR" sz="4000" baseline="30000" dirty="0"/>
              <a:t>ème         </a:t>
            </a:r>
          </a:p>
          <a:p>
            <a:pPr eaLnBrk="1" hangingPunct="1">
              <a:lnSpc>
                <a:spcPct val="80000"/>
              </a:lnSpc>
            </a:pPr>
            <a:endParaRPr lang="fr-FR" altLang="fr-FR" sz="2600" baseline="30000" dirty="0"/>
          </a:p>
          <a:p>
            <a:pPr eaLnBrk="1" hangingPunct="1">
              <a:lnSpc>
                <a:spcPct val="80000"/>
              </a:lnSpc>
            </a:pPr>
            <a:endParaRPr lang="fr-FR" altLang="fr-FR" sz="2600" baseline="30000" dirty="0"/>
          </a:p>
          <a:p>
            <a:pPr eaLnBrk="1" hangingPunct="1">
              <a:lnSpc>
                <a:spcPct val="80000"/>
              </a:lnSpc>
            </a:pPr>
            <a:endParaRPr lang="fr-FR" altLang="fr-FR" sz="2600" baseline="30000" dirty="0"/>
          </a:p>
          <a:p>
            <a:pPr eaLnBrk="1" hangingPunct="1">
              <a:lnSpc>
                <a:spcPct val="80000"/>
              </a:lnSpc>
            </a:pPr>
            <a:endParaRPr lang="fr-FR" altLang="fr-FR" sz="2600" baseline="30000" dirty="0"/>
          </a:p>
          <a:p>
            <a:pPr eaLnBrk="1" hangingPunct="1">
              <a:lnSpc>
                <a:spcPct val="80000"/>
              </a:lnSpc>
            </a:pPr>
            <a:endParaRPr lang="fr-FR" altLang="fr-FR" sz="2600" baseline="300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2600" dirty="0"/>
              <a:t>							</a:t>
            </a:r>
            <a:r>
              <a:rPr lang="fr-FR" altLang="fr-FR" sz="1000" baseline="30000" dirty="0"/>
              <a:t>	</a:t>
            </a:r>
            <a:r>
              <a:rPr lang="fr-FR" altLang="fr-FR" sz="2600" baseline="30000" dirty="0"/>
              <a:t>						</a:t>
            </a:r>
            <a:endParaRPr lang="fr-FR" altLang="fr-FR" sz="1000" dirty="0"/>
          </a:p>
        </p:txBody>
      </p:sp>
      <p:sp>
        <p:nvSpPr>
          <p:cNvPr id="5124" name="ZoneTexte 3">
            <a:extLst>
              <a:ext uri="{FF2B5EF4-FFF2-40B4-BE49-F238E27FC236}">
                <a16:creationId xmlns:a16="http://schemas.microsoft.com/office/drawing/2014/main" id="{7DA44605-FFF7-428A-BBAB-AFAA9C61D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701992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fr-FR" altLang="fr-FR" sz="1400" i="1" dirty="0"/>
              <a:t>Kléber CORENFLOS -  08 février 2021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26A79D37-99FE-4D85-B39B-11A4A0F56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03238"/>
            <a:ext cx="10009188" cy="1512887"/>
          </a:xfrm>
        </p:spPr>
        <p:txBody>
          <a:bodyPr/>
          <a:lstStyle/>
          <a:p>
            <a:pPr eaLnBrk="1" hangingPunct="1"/>
            <a:r>
              <a:rPr lang="fr-FR" altLang="fr-FR" sz="4500">
                <a:solidFill>
                  <a:schemeClr val="bg2"/>
                </a:solidFill>
              </a:rPr>
              <a:t>La seconde générale et technologique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0C57FB74-D363-470B-A926-F56525941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900" y="1933576"/>
            <a:ext cx="9575800" cy="4582566"/>
          </a:xfrm>
        </p:spPr>
        <p:txBody>
          <a:bodyPr/>
          <a:lstStyle/>
          <a:p>
            <a:pPr eaLnBrk="1" hangingPunct="1"/>
            <a:r>
              <a:rPr lang="fr-FR" altLang="fr-FR" sz="3600" dirty="0"/>
              <a:t>Les enseignements sont communs à toutes les 2</a:t>
            </a:r>
            <a:r>
              <a:rPr lang="fr-FR" altLang="fr-FR" sz="3600" baseline="30000" dirty="0"/>
              <a:t>nde</a:t>
            </a:r>
            <a:r>
              <a:rPr lang="fr-FR" altLang="fr-FR" sz="3600" dirty="0"/>
              <a:t> GT           	</a:t>
            </a:r>
          </a:p>
          <a:p>
            <a:pPr eaLnBrk="1" hangingPunct="1"/>
            <a:r>
              <a:rPr lang="fr-FR" altLang="fr-FR" sz="3600" dirty="0"/>
              <a:t>un accompagnement personnalisé en fonction des besoins des élèves</a:t>
            </a:r>
          </a:p>
          <a:p>
            <a:pPr eaLnBrk="1" hangingPunct="1"/>
            <a:r>
              <a:rPr lang="fr-FR" altLang="fr-FR" sz="3600" dirty="0"/>
              <a:t>une option facultative</a:t>
            </a:r>
          </a:p>
          <a:p>
            <a:pPr eaLnBrk="1" hangingPunct="1"/>
            <a:r>
              <a:rPr lang="fr-FR" altLang="fr-FR" sz="3600" dirty="0"/>
              <a:t>Option Langue et Culture de l’Antiquité (latin / grec)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>
            <a:extLst>
              <a:ext uri="{FF2B5EF4-FFF2-40B4-BE49-F238E27FC236}">
                <a16:creationId xmlns:a16="http://schemas.microsoft.com/office/drawing/2014/main" id="{A22457C3-3E72-491E-9B6A-804050EAB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503238"/>
            <a:ext cx="9072563" cy="919162"/>
          </a:xfrm>
        </p:spPr>
        <p:txBody>
          <a:bodyPr/>
          <a:lstStyle/>
          <a:p>
            <a:pPr algn="ctr"/>
            <a:r>
              <a:rPr lang="fr-FR" altLang="fr-FR" sz="3600">
                <a:solidFill>
                  <a:schemeClr val="bg2"/>
                </a:solidFill>
              </a:rPr>
              <a:t>Des options « générales » facultatives</a:t>
            </a:r>
          </a:p>
        </p:txBody>
      </p:sp>
      <p:sp>
        <p:nvSpPr>
          <p:cNvPr id="22531" name="Espace réservé du contenu 2">
            <a:extLst>
              <a:ext uri="{FF2B5EF4-FFF2-40B4-BE49-F238E27FC236}">
                <a16:creationId xmlns:a16="http://schemas.microsoft.com/office/drawing/2014/main" id="{17CBF42C-D451-40A0-BE60-F216D14D7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603375"/>
            <a:ext cx="9072562" cy="5561013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Langues et cultures de l’Antiquité : latin et/ou grec</a:t>
            </a:r>
          </a:p>
          <a:p>
            <a:pPr>
              <a:defRPr/>
            </a:pPr>
            <a:r>
              <a:rPr lang="fr-FR" sz="2800" dirty="0"/>
              <a:t>Langue des signes</a:t>
            </a:r>
          </a:p>
          <a:p>
            <a:pPr>
              <a:defRPr/>
            </a:pPr>
            <a:r>
              <a:rPr lang="fr-FR" sz="2800" dirty="0"/>
              <a:t>Langue vivante C </a:t>
            </a:r>
          </a:p>
          <a:p>
            <a:pPr>
              <a:defRPr/>
            </a:pPr>
            <a:r>
              <a:rPr lang="fr-FR" sz="2800" dirty="0"/>
              <a:t>Arts : arts plastiques ou cinéma-audiovisuel ou danse ou histoire des arts ou musique ou théâtre </a:t>
            </a:r>
          </a:p>
          <a:p>
            <a:pPr>
              <a:defRPr/>
            </a:pPr>
            <a:r>
              <a:rPr lang="fr-FR" sz="2800" dirty="0"/>
              <a:t>Éducation physique et sportive </a:t>
            </a:r>
          </a:p>
          <a:p>
            <a:pPr>
              <a:defRPr/>
            </a:pPr>
            <a:r>
              <a:rPr lang="fr-FR" sz="2800" dirty="0"/>
              <a:t>Arts du cirque </a:t>
            </a:r>
          </a:p>
          <a:p>
            <a:pPr>
              <a:defRPr/>
            </a:pPr>
            <a:r>
              <a:rPr lang="fr-FR" sz="2800" dirty="0"/>
              <a:t>Écologie-agronomie-territoires-développement durable</a:t>
            </a:r>
          </a:p>
          <a:p>
            <a:pPr marL="1108075" lvl="1" indent="-66675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sz="2800" dirty="0"/>
          </a:p>
          <a:p>
            <a:pPr marL="441325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sz="28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8104220-5B40-4AD6-8B95-B7C42248F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39750"/>
            <a:ext cx="9577388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72" tIns="50387" rIns="100772" bIns="50387" anchor="ctr"/>
          <a:lstStyle/>
          <a:p>
            <a:pPr algn="ctr" defTabSz="1008063">
              <a:defRPr/>
            </a:pPr>
            <a:r>
              <a:rPr lang="fr-FR" altLang="fr-FR" sz="36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Des options « technologiques » facultatives</a:t>
            </a:r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C5E94BAB-4232-4609-968C-47CFDE813F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6263" y="1475581"/>
            <a:ext cx="9072562" cy="5976664"/>
          </a:xfrm>
        </p:spPr>
        <p:txBody>
          <a:bodyPr/>
          <a:lstStyle/>
          <a:p>
            <a:r>
              <a:rPr lang="fr-FR" altLang="fr-FR" sz="2800" dirty="0"/>
              <a:t>Management et gestion </a:t>
            </a:r>
          </a:p>
          <a:p>
            <a:r>
              <a:rPr lang="fr-FR" altLang="fr-FR" sz="2800" dirty="0"/>
              <a:t>Santé et social </a:t>
            </a:r>
          </a:p>
          <a:p>
            <a:r>
              <a:rPr lang="fr-FR" altLang="fr-FR" sz="2800" dirty="0"/>
              <a:t>Biotechnologies </a:t>
            </a:r>
          </a:p>
          <a:p>
            <a:r>
              <a:rPr lang="fr-FR" altLang="fr-FR" sz="2800" dirty="0"/>
              <a:t>Sciences et laboratoire </a:t>
            </a:r>
          </a:p>
          <a:p>
            <a:r>
              <a:rPr lang="fr-FR" altLang="fr-FR" sz="2800" dirty="0"/>
              <a:t>Sciences de l’ingénieur </a:t>
            </a:r>
          </a:p>
          <a:p>
            <a:r>
              <a:rPr lang="fr-FR" altLang="fr-FR" sz="2800" dirty="0"/>
              <a:t>Création et innovation technologiques </a:t>
            </a:r>
          </a:p>
          <a:p>
            <a:r>
              <a:rPr lang="fr-FR" altLang="fr-FR" sz="2800" dirty="0"/>
              <a:t>Création et culture – design </a:t>
            </a:r>
          </a:p>
          <a:p>
            <a:r>
              <a:rPr lang="fr-FR" altLang="fr-FR" sz="2800" dirty="0"/>
              <a:t>Hippologie et équitation ou autres pratiques sportives</a:t>
            </a:r>
          </a:p>
          <a:p>
            <a:r>
              <a:rPr lang="fr-FR" altLang="fr-FR" sz="2800" dirty="0"/>
              <a:t>Pratiques sociales et culturelles</a:t>
            </a:r>
          </a:p>
          <a:p>
            <a:r>
              <a:rPr lang="fr-FR" altLang="fr-FR" sz="2800" dirty="0"/>
              <a:t>Pratiques professionnelles</a:t>
            </a:r>
          </a:p>
          <a:p>
            <a:r>
              <a:rPr lang="fr-FR" altLang="fr-FR" sz="2800" dirty="0"/>
              <a:t>Culture et pratique de la danse/ ou de la musique/ ou du théâtre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5E619C8-2EEC-49B2-96A7-85087401E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7164388"/>
            <a:ext cx="9240837" cy="336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1"/>
                </a:solidFill>
              </a:rPr>
              <a:t>TROISIEME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BC21D092-5B00-49E4-8132-7EBA4D9A9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8" y="5764213"/>
            <a:ext cx="2105025" cy="968375"/>
          </a:xfrm>
          <a:prstGeom prst="rect">
            <a:avLst/>
          </a:prstGeom>
          <a:gradFill rotWithShape="1">
            <a:gsLst>
              <a:gs pos="0">
                <a:srgbClr val="58ED15"/>
              </a:gs>
              <a:gs pos="100000">
                <a:srgbClr val="0099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2</a:t>
            </a:r>
            <a:r>
              <a:rPr lang="fr-FR" altLang="fr-FR" sz="2000" b="1" baseline="30000"/>
              <a:t>nde</a:t>
            </a:r>
            <a:r>
              <a:rPr lang="fr-FR" altLang="fr-FR" sz="2000" b="1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G</a:t>
            </a:r>
            <a:r>
              <a:rPr lang="fr-FR" altLang="fr-FR" sz="1800" b="1" baseline="30000"/>
              <a:t>ale </a:t>
            </a:r>
            <a:r>
              <a:rPr lang="fr-FR" altLang="fr-FR" sz="1800" b="1"/>
              <a:t>et Techno</a:t>
            </a:r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FEF4262E-5251-49AD-8165-F218056E2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563" y="4337050"/>
            <a:ext cx="1746250" cy="1049338"/>
          </a:xfrm>
          <a:prstGeom prst="rect">
            <a:avLst/>
          </a:prstGeom>
          <a:solidFill>
            <a:srgbClr val="58ED1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</a:t>
            </a:r>
            <a:r>
              <a:rPr lang="fr-FR" altLang="fr-FR" sz="2000" b="1" baseline="30000"/>
              <a:t>ère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Technologique</a:t>
            </a:r>
          </a:p>
        </p:txBody>
      </p:sp>
      <p:sp>
        <p:nvSpPr>
          <p:cNvPr id="19461" name="Rectangle 9">
            <a:extLst>
              <a:ext uri="{FF2B5EF4-FFF2-40B4-BE49-F238E27FC236}">
                <a16:creationId xmlns:a16="http://schemas.microsoft.com/office/drawing/2014/main" id="{77D08D5B-D5BE-4F4D-B37E-1BD5C250E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2914650"/>
            <a:ext cx="1747837" cy="936625"/>
          </a:xfrm>
          <a:prstGeom prst="rect">
            <a:avLst/>
          </a:prstGeom>
          <a:solidFill>
            <a:srgbClr val="58ED1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Tale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Bac Techno</a:t>
            </a:r>
          </a:p>
        </p:txBody>
      </p:sp>
      <p:sp>
        <p:nvSpPr>
          <p:cNvPr id="19462" name="Rectangle 13">
            <a:extLst>
              <a:ext uri="{FF2B5EF4-FFF2-40B4-BE49-F238E27FC236}">
                <a16:creationId xmlns:a16="http://schemas.microsoft.com/office/drawing/2014/main" id="{6392F9A9-6E39-4C8E-A40E-5986AA689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1319213"/>
            <a:ext cx="1858963" cy="11128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BTS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(Bac+2)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1"/>
          </a:p>
        </p:txBody>
      </p:sp>
      <p:sp>
        <p:nvSpPr>
          <p:cNvPr id="19463" name="Rectangle 14">
            <a:extLst>
              <a:ext uri="{FF2B5EF4-FFF2-40B4-BE49-F238E27FC236}">
                <a16:creationId xmlns:a16="http://schemas.microsoft.com/office/drawing/2014/main" id="{33F2DAA0-AB9B-4BE4-9071-FD865FA86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1319213"/>
            <a:ext cx="3732212" cy="11112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/>
              <a:t>BTS, UNIVERSITE, PREPAS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/>
              <a:t>(Bac+2)</a:t>
            </a:r>
          </a:p>
        </p:txBody>
      </p:sp>
      <p:sp>
        <p:nvSpPr>
          <p:cNvPr id="19464" name="Rectangle 15">
            <a:extLst>
              <a:ext uri="{FF2B5EF4-FFF2-40B4-BE49-F238E27FC236}">
                <a16:creationId xmlns:a16="http://schemas.microsoft.com/office/drawing/2014/main" id="{27AEFB1B-9885-41EC-95AB-0E6ADC7AD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399" y="842963"/>
            <a:ext cx="4095751" cy="4762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1800" b="1" dirty="0"/>
              <a:t>BUT (Bac+3) et Licences (Bac+3)</a:t>
            </a:r>
          </a:p>
        </p:txBody>
      </p:sp>
      <p:sp>
        <p:nvSpPr>
          <p:cNvPr id="19465" name="Rectangle 16">
            <a:extLst>
              <a:ext uri="{FF2B5EF4-FFF2-40B4-BE49-F238E27FC236}">
                <a16:creationId xmlns:a16="http://schemas.microsoft.com/office/drawing/2014/main" id="{EA517B6D-5A2F-43B9-AB6F-06C287232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395288"/>
            <a:ext cx="4095750" cy="44608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Master Pro (Bac+4) et Master (Bac+5)</a:t>
            </a:r>
          </a:p>
        </p:txBody>
      </p:sp>
      <p:sp>
        <p:nvSpPr>
          <p:cNvPr id="19466" name="AutoShape 24">
            <a:extLst>
              <a:ext uri="{FF2B5EF4-FFF2-40B4-BE49-F238E27FC236}">
                <a16:creationId xmlns:a16="http://schemas.microsoft.com/office/drawing/2014/main" id="{84C77AF6-D75A-4194-B8E4-C9ECADF244C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78613" y="3868737"/>
            <a:ext cx="431800" cy="396875"/>
          </a:xfrm>
          <a:prstGeom prst="leftArrow">
            <a:avLst>
              <a:gd name="adj1" fmla="val 50000"/>
              <a:gd name="adj2" fmla="val 272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67" name="AutoShape 25">
            <a:extLst>
              <a:ext uri="{FF2B5EF4-FFF2-40B4-BE49-F238E27FC236}">
                <a16:creationId xmlns:a16="http://schemas.microsoft.com/office/drawing/2014/main" id="{1C88BEB6-8671-4A6D-98B1-3692F4814842}"/>
              </a:ext>
            </a:extLst>
          </p:cNvPr>
          <p:cNvSpPr>
            <a:spLocks noChangeArrowheads="1"/>
          </p:cNvSpPr>
          <p:nvPr/>
        </p:nvSpPr>
        <p:spPr bwMode="auto">
          <a:xfrm rot="8652727">
            <a:off x="4619625" y="1247775"/>
            <a:ext cx="520700" cy="242888"/>
          </a:xfrm>
          <a:prstGeom prst="leftArrow">
            <a:avLst>
              <a:gd name="adj1" fmla="val 50000"/>
              <a:gd name="adj2" fmla="val 535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68" name="AutoShape 26">
            <a:extLst>
              <a:ext uri="{FF2B5EF4-FFF2-40B4-BE49-F238E27FC236}">
                <a16:creationId xmlns:a16="http://schemas.microsoft.com/office/drawing/2014/main" id="{C8B1F31E-FDCF-407F-BC52-DC5DC906D39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80994" y="2572544"/>
            <a:ext cx="422275" cy="246063"/>
          </a:xfrm>
          <a:prstGeom prst="leftArrow">
            <a:avLst>
              <a:gd name="adj1" fmla="val 50000"/>
              <a:gd name="adj2" fmla="val 42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69" name="AutoShape 34">
            <a:extLst>
              <a:ext uri="{FF2B5EF4-FFF2-40B4-BE49-F238E27FC236}">
                <a16:creationId xmlns:a16="http://schemas.microsoft.com/office/drawing/2014/main" id="{9AD9CF6F-6E66-47F4-A08E-29B2D2DFE4D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70775" y="5381625"/>
            <a:ext cx="288925" cy="3968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70" name="AutoShape 39">
            <a:extLst>
              <a:ext uri="{FF2B5EF4-FFF2-40B4-BE49-F238E27FC236}">
                <a16:creationId xmlns:a16="http://schemas.microsoft.com/office/drawing/2014/main" id="{4F132BD3-C982-434E-BB1F-5F016B21BA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18463" y="6756400"/>
            <a:ext cx="476250" cy="396875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7084" name="Text Box 44">
            <a:extLst>
              <a:ext uri="{FF2B5EF4-FFF2-40B4-BE49-F238E27FC236}">
                <a16:creationId xmlns:a16="http://schemas.microsoft.com/office/drawing/2014/main" id="{28BB1FE1-BFD1-4C02-BE12-84D26D53C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7313"/>
            <a:ext cx="532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0" rIns="89982" bIns="4679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FFFFFF"/>
              </a:buClr>
              <a:buSzPct val="100000"/>
              <a:buFont typeface="Comic Sans MS" panose="030F0702030302020204" pitchFamily="66" charset="0"/>
              <a:buNone/>
            </a:pPr>
            <a:r>
              <a:rPr lang="en-GB" altLang="fr-FR" sz="3600" b="1">
                <a:solidFill>
                  <a:srgbClr val="00007D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La voie technologique</a:t>
            </a:r>
          </a:p>
        </p:txBody>
      </p:sp>
      <p:sp>
        <p:nvSpPr>
          <p:cNvPr id="87085" name="Rectangle 45">
            <a:extLst>
              <a:ext uri="{FF2B5EF4-FFF2-40B4-BE49-F238E27FC236}">
                <a16:creationId xmlns:a16="http://schemas.microsoft.com/office/drawing/2014/main" id="{A43B8708-012F-4A1A-9CD2-F72EFCF57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708400"/>
            <a:ext cx="575945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>
                <a:schemeClr val="bg2"/>
              </a:buClr>
              <a:buSzPct val="100000"/>
              <a:buFont typeface="Wingdings" panose="05000000000000000000" pitchFamily="2" charset="2"/>
              <a:buNone/>
            </a:pPr>
            <a:r>
              <a:rPr lang="en-GB" altLang="fr-FR" sz="2400" b="1" i="1" dirty="0">
                <a:solidFill>
                  <a:srgbClr val="000000"/>
                </a:solidFill>
                <a:cs typeface="Lucida Sans Unicode" panose="020B0602030504020204" pitchFamily="34" charset="0"/>
              </a:rPr>
              <a:t>Pour </a:t>
            </a:r>
            <a:r>
              <a:rPr lang="en-GB" altLang="fr-FR" sz="2400" b="1" i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poursuivre</a:t>
            </a:r>
            <a:r>
              <a:rPr lang="en-GB" altLang="fr-FR" sz="2400" b="1" i="1" dirty="0">
                <a:solidFill>
                  <a:srgbClr val="000000"/>
                </a:solidFill>
                <a:cs typeface="Lucida Sans Unicode" panose="020B0602030504020204" pitchFamily="34" charset="0"/>
              </a:rPr>
              <a:t> des études </a:t>
            </a:r>
            <a:r>
              <a:rPr lang="en-GB" altLang="fr-FR" sz="2400" b="1" i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en</a:t>
            </a:r>
            <a:r>
              <a:rPr lang="en-GB" altLang="fr-FR" sz="2400" b="1" i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en-GB" altLang="fr-FR" sz="2400" b="1" i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enseignement</a:t>
            </a:r>
            <a:r>
              <a:rPr lang="en-GB" altLang="fr-FR" sz="2400" b="1" i="1" dirty="0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en-GB" altLang="fr-FR" sz="2400" b="1" i="1" dirty="0" err="1">
                <a:solidFill>
                  <a:srgbClr val="000000"/>
                </a:solidFill>
                <a:cs typeface="Lucida Sans Unicode" panose="020B0602030504020204" pitchFamily="34" charset="0"/>
              </a:rPr>
              <a:t>supérieur</a:t>
            </a:r>
            <a:r>
              <a:rPr lang="en-GB" altLang="fr-FR" sz="2400" b="1" i="1" dirty="0">
                <a:solidFill>
                  <a:srgbClr val="000000"/>
                </a:solidFill>
                <a:cs typeface="Lucida Sans Unicode" panose="020B0602030504020204" pitchFamily="34" charset="0"/>
              </a:rPr>
              <a:t> : </a:t>
            </a:r>
          </a:p>
          <a:p>
            <a:pPr eaLnBrk="1" hangingPunct="1">
              <a:buClr>
                <a:schemeClr val="bg2"/>
              </a:buClr>
              <a:buSzPct val="100000"/>
              <a:buFont typeface="Wingdings" panose="05000000000000000000" pitchFamily="2" charset="2"/>
              <a:buNone/>
            </a:pPr>
            <a:r>
              <a:rPr lang="en-GB" altLang="fr-FR" sz="2400" b="1" i="1" dirty="0">
                <a:solidFill>
                  <a:srgbClr val="000000"/>
                </a:solidFill>
                <a:cs typeface="Lucida Sans Unicode" panose="020B0602030504020204" pitchFamily="34" charset="0"/>
              </a:rPr>
              <a:t>	 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2400" b="1" i="1" dirty="0">
                <a:solidFill>
                  <a:srgbClr val="000000"/>
                </a:solidFill>
                <a:cs typeface="Lucida Sans Unicode" panose="020B0602030504020204" pitchFamily="34" charset="0"/>
              </a:rPr>
              <a:t> BTS, 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2400" b="1" i="1" dirty="0">
                <a:solidFill>
                  <a:srgbClr val="000000"/>
                </a:solidFill>
                <a:cs typeface="Lucida Sans Unicode" panose="020B0602030504020204" pitchFamily="34" charset="0"/>
              </a:rPr>
              <a:t> BUT,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2400" b="1" i="1" dirty="0">
                <a:solidFill>
                  <a:srgbClr val="000000"/>
                </a:solidFill>
                <a:cs typeface="Lucida Sans Unicode" panose="020B0602030504020204" pitchFamily="34" charset="0"/>
              </a:rPr>
              <a:t> Masters….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84" grpId="0"/>
      <p:bldP spid="870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>
            <a:extLst>
              <a:ext uri="{FF2B5EF4-FFF2-40B4-BE49-F238E27FC236}">
                <a16:creationId xmlns:a16="http://schemas.microsoft.com/office/drawing/2014/main" id="{25A99FB4-89E7-4D9B-83C5-534F7D23B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900" y="1476375"/>
            <a:ext cx="9864725" cy="60833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fr-FR" altLang="fr-FR" sz="2700" b="1"/>
              <a:t>STHR </a:t>
            </a:r>
            <a:r>
              <a:rPr lang="fr-FR" altLang="fr-FR" sz="2700"/>
              <a:t>:</a:t>
            </a:r>
            <a:r>
              <a:rPr lang="fr-FR" altLang="fr-FR" sz="2700" b="1"/>
              <a:t> 	S</a:t>
            </a:r>
            <a:r>
              <a:rPr lang="fr-FR" altLang="fr-FR" sz="2700"/>
              <a:t>ciences et </a:t>
            </a:r>
            <a:r>
              <a:rPr lang="fr-FR" altLang="fr-FR" sz="2700" b="1"/>
              <a:t>T</a:t>
            </a:r>
            <a:r>
              <a:rPr lang="fr-FR" altLang="fr-FR" sz="2700"/>
              <a:t>echno. de l’</a:t>
            </a:r>
            <a:r>
              <a:rPr lang="fr-FR" altLang="fr-FR" sz="2700" b="1"/>
              <a:t>H</a:t>
            </a:r>
            <a:r>
              <a:rPr lang="fr-FR" altLang="fr-FR" sz="2700"/>
              <a:t>ôtellerie et de la 			Restauration</a:t>
            </a:r>
          </a:p>
          <a:p>
            <a:pPr algn="just" eaLnBrk="1" hangingPunct="1"/>
            <a:r>
              <a:rPr lang="fr-FR" altLang="fr-FR" sz="2700" b="1"/>
              <a:t>STAV </a:t>
            </a:r>
            <a:r>
              <a:rPr lang="fr-FR" altLang="fr-FR" sz="2700"/>
              <a:t>: 	</a:t>
            </a:r>
            <a:r>
              <a:rPr lang="fr-FR" altLang="fr-FR" sz="2700" b="1"/>
              <a:t>S</a:t>
            </a:r>
            <a:r>
              <a:rPr lang="fr-FR" altLang="fr-FR" sz="2700"/>
              <a:t>ciences et </a:t>
            </a:r>
            <a:r>
              <a:rPr lang="fr-FR" altLang="fr-FR" sz="2700" b="1"/>
              <a:t>T</a:t>
            </a:r>
            <a:r>
              <a:rPr lang="fr-FR" altLang="fr-FR" sz="2700"/>
              <a:t>echno. de l‘</a:t>
            </a:r>
            <a:r>
              <a:rPr lang="fr-FR" altLang="fr-FR" sz="2700" b="1"/>
              <a:t>A</a:t>
            </a:r>
            <a:r>
              <a:rPr lang="fr-FR" altLang="fr-FR" sz="2700"/>
              <a:t>gronomie et du </a:t>
            </a:r>
            <a:r>
              <a:rPr lang="fr-FR" altLang="fr-FR" sz="2700" b="1"/>
              <a:t>V</a:t>
            </a:r>
            <a:r>
              <a:rPr lang="fr-FR" altLang="fr-FR" sz="2700"/>
              <a:t>ivant</a:t>
            </a:r>
          </a:p>
          <a:p>
            <a:pPr eaLnBrk="1" hangingPunct="1"/>
            <a:r>
              <a:rPr lang="fr-FR" altLang="fr-FR" sz="2700" b="1"/>
              <a:t>STD2A</a:t>
            </a:r>
            <a:r>
              <a:rPr lang="fr-FR" altLang="fr-FR" sz="2700"/>
              <a:t> : 	</a:t>
            </a:r>
            <a:r>
              <a:rPr lang="fr-FR" altLang="fr-FR" sz="2700" b="1"/>
              <a:t>S</a:t>
            </a:r>
            <a:r>
              <a:rPr lang="fr-FR" altLang="fr-FR" sz="2700"/>
              <a:t>c. et </a:t>
            </a:r>
            <a:r>
              <a:rPr lang="fr-FR" altLang="fr-FR" sz="2700" b="1"/>
              <a:t>T</a:t>
            </a:r>
            <a:r>
              <a:rPr lang="fr-FR" altLang="fr-FR" sz="2700"/>
              <a:t>echno. du </a:t>
            </a:r>
            <a:r>
              <a:rPr lang="fr-FR" altLang="fr-FR" sz="2700" b="1"/>
              <a:t>D</a:t>
            </a:r>
            <a:r>
              <a:rPr lang="fr-FR" altLang="fr-FR" sz="2700"/>
              <a:t>esign et des </a:t>
            </a:r>
            <a:r>
              <a:rPr lang="fr-FR" altLang="fr-FR" sz="2700" b="1"/>
              <a:t>A</a:t>
            </a:r>
            <a:r>
              <a:rPr lang="fr-FR" altLang="fr-FR" sz="2700"/>
              <a:t>rts </a:t>
            </a:r>
            <a:r>
              <a:rPr lang="fr-FR" altLang="fr-FR" sz="2700" b="1"/>
              <a:t>A</a:t>
            </a:r>
            <a:r>
              <a:rPr lang="fr-FR" altLang="fr-FR" sz="2700"/>
              <a:t>ppliqués   </a:t>
            </a:r>
          </a:p>
          <a:p>
            <a:pPr eaLnBrk="1" hangingPunct="1"/>
            <a:r>
              <a:rPr lang="fr-FR" altLang="fr-FR" sz="2700" b="1"/>
              <a:t>STMG </a:t>
            </a:r>
            <a:r>
              <a:rPr lang="fr-FR" altLang="fr-FR" sz="2700"/>
              <a:t>: 	</a:t>
            </a:r>
            <a:r>
              <a:rPr lang="fr-FR" altLang="fr-FR" sz="2700" b="1"/>
              <a:t>S</a:t>
            </a:r>
            <a:r>
              <a:rPr lang="fr-FR" altLang="fr-FR" sz="2700"/>
              <a:t>ciences et </a:t>
            </a:r>
            <a:r>
              <a:rPr lang="fr-FR" altLang="fr-FR" sz="2700" b="1"/>
              <a:t>T</a:t>
            </a:r>
            <a:r>
              <a:rPr lang="fr-FR" altLang="fr-FR" sz="2700"/>
              <a:t>echnologies du </a:t>
            </a:r>
            <a:r>
              <a:rPr lang="fr-FR" altLang="fr-FR" sz="2700" b="1"/>
              <a:t>M</a:t>
            </a:r>
            <a:r>
              <a:rPr lang="fr-FR" altLang="fr-FR" sz="2700"/>
              <a:t>anagement et de           	       	la </a:t>
            </a:r>
            <a:r>
              <a:rPr lang="fr-FR" altLang="fr-FR" sz="2700" b="1"/>
              <a:t>G</a:t>
            </a:r>
            <a:r>
              <a:rPr lang="fr-FR" altLang="fr-FR" sz="2700"/>
              <a:t>estion</a:t>
            </a:r>
          </a:p>
          <a:p>
            <a:pPr eaLnBrk="1" hangingPunct="1"/>
            <a:r>
              <a:rPr lang="fr-FR" altLang="fr-FR" sz="2700" b="1"/>
              <a:t>STI2D</a:t>
            </a:r>
            <a:r>
              <a:rPr lang="fr-FR" altLang="fr-FR" sz="2700"/>
              <a:t> : 	</a:t>
            </a:r>
            <a:r>
              <a:rPr lang="fr-FR" altLang="fr-FR" sz="2700" b="1"/>
              <a:t>S</a:t>
            </a:r>
            <a:r>
              <a:rPr lang="fr-FR" altLang="fr-FR" sz="2700"/>
              <a:t>ciences et </a:t>
            </a:r>
            <a:r>
              <a:rPr lang="fr-FR" altLang="fr-FR" sz="2700" b="1"/>
              <a:t>T</a:t>
            </a:r>
            <a:r>
              <a:rPr lang="fr-FR" altLang="fr-FR" sz="2700"/>
              <a:t>echnologies </a:t>
            </a:r>
            <a:r>
              <a:rPr lang="fr-FR" altLang="fr-FR" sz="2700" b="1"/>
              <a:t>I</a:t>
            </a:r>
            <a:r>
              <a:rPr lang="fr-FR" altLang="fr-FR" sz="2700"/>
              <a:t>ndustrielles et du 		       	</a:t>
            </a:r>
            <a:r>
              <a:rPr lang="fr-FR" altLang="fr-FR" sz="2700" b="1"/>
              <a:t>D</a:t>
            </a:r>
            <a:r>
              <a:rPr lang="fr-FR" altLang="fr-FR" sz="2700"/>
              <a:t>éveloppement </a:t>
            </a:r>
            <a:r>
              <a:rPr lang="fr-FR" altLang="fr-FR" sz="2700" b="1"/>
              <a:t>D</a:t>
            </a:r>
            <a:r>
              <a:rPr lang="fr-FR" altLang="fr-FR" sz="2700"/>
              <a:t>urable</a:t>
            </a:r>
          </a:p>
          <a:p>
            <a:pPr eaLnBrk="1" hangingPunct="1"/>
            <a:r>
              <a:rPr lang="fr-FR" altLang="fr-FR" sz="2700" b="1"/>
              <a:t>STL</a:t>
            </a:r>
            <a:r>
              <a:rPr lang="fr-FR" altLang="fr-FR" sz="2700"/>
              <a:t> : 	</a:t>
            </a:r>
            <a:r>
              <a:rPr lang="fr-FR" altLang="fr-FR" sz="2700" b="1"/>
              <a:t>S</a:t>
            </a:r>
            <a:r>
              <a:rPr lang="fr-FR" altLang="fr-FR" sz="2700"/>
              <a:t>ciences et </a:t>
            </a:r>
            <a:r>
              <a:rPr lang="fr-FR" altLang="fr-FR" sz="2700" b="1"/>
              <a:t>T</a:t>
            </a:r>
            <a:r>
              <a:rPr lang="fr-FR" altLang="fr-FR" sz="2700"/>
              <a:t>echnologies de </a:t>
            </a:r>
            <a:r>
              <a:rPr lang="fr-FR" altLang="fr-FR" sz="2700" b="1"/>
              <a:t>L</a:t>
            </a:r>
            <a:r>
              <a:rPr lang="fr-FR" altLang="fr-FR" sz="2700"/>
              <a:t>aboratoire</a:t>
            </a:r>
          </a:p>
          <a:p>
            <a:pPr eaLnBrk="1" hangingPunct="1"/>
            <a:r>
              <a:rPr lang="fr-FR" altLang="fr-FR" sz="2700" b="1"/>
              <a:t>ST2S</a:t>
            </a:r>
            <a:r>
              <a:rPr lang="fr-FR" altLang="fr-FR" sz="2700"/>
              <a:t> : 	</a:t>
            </a:r>
            <a:r>
              <a:rPr lang="fr-FR" altLang="fr-FR" sz="2700" b="1"/>
              <a:t>S</a:t>
            </a:r>
            <a:r>
              <a:rPr lang="fr-FR" altLang="fr-FR" sz="2700"/>
              <a:t>ciences et </a:t>
            </a:r>
            <a:r>
              <a:rPr lang="fr-FR" altLang="fr-FR" sz="2700" b="1"/>
              <a:t>T</a:t>
            </a:r>
            <a:r>
              <a:rPr lang="fr-FR" altLang="fr-FR" sz="2700"/>
              <a:t>echno. de la </a:t>
            </a:r>
            <a:r>
              <a:rPr lang="fr-FR" altLang="fr-FR" sz="2700" b="1"/>
              <a:t>S</a:t>
            </a:r>
            <a:r>
              <a:rPr lang="fr-FR" altLang="fr-FR" sz="2700"/>
              <a:t>anté et du </a:t>
            </a:r>
            <a:r>
              <a:rPr lang="fr-FR" altLang="fr-FR" sz="2700" b="1"/>
              <a:t>S</a:t>
            </a:r>
            <a:r>
              <a:rPr lang="fr-FR" altLang="fr-FR" sz="2700"/>
              <a:t>ocial</a:t>
            </a:r>
          </a:p>
          <a:p>
            <a:pPr eaLnBrk="1" hangingPunct="1"/>
            <a:r>
              <a:rPr lang="fr-FR" altLang="fr-FR" sz="2700" b="1"/>
              <a:t>TMD</a:t>
            </a:r>
            <a:r>
              <a:rPr lang="fr-FR" altLang="fr-FR" sz="2700"/>
              <a:t> : 	</a:t>
            </a:r>
            <a:r>
              <a:rPr lang="fr-FR" altLang="fr-FR" sz="2700" b="1"/>
              <a:t>T</a:t>
            </a:r>
            <a:r>
              <a:rPr lang="fr-FR" altLang="fr-FR" sz="2700"/>
              <a:t>echniques de la </a:t>
            </a:r>
            <a:r>
              <a:rPr lang="fr-FR" altLang="fr-FR" sz="2700" b="1"/>
              <a:t>M</a:t>
            </a:r>
            <a:r>
              <a:rPr lang="fr-FR" altLang="fr-FR" sz="2700"/>
              <a:t>usique et de la </a:t>
            </a:r>
            <a:r>
              <a:rPr lang="fr-FR" altLang="fr-FR" sz="2700" b="1"/>
              <a:t>D</a:t>
            </a:r>
            <a:r>
              <a:rPr lang="fr-FR" altLang="fr-FR" sz="2700"/>
              <a:t>anse</a:t>
            </a: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fr-FR" altLang="fr-FR" sz="2700" i="1"/>
              <a:t>              	(après une seconde spécifique)</a:t>
            </a:r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814F8596-2D93-472B-B576-4220D7978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50825"/>
            <a:ext cx="9072563" cy="1512888"/>
          </a:xfrm>
          <a:noFill/>
        </p:spPr>
        <p:txBody>
          <a:bodyPr/>
          <a:lstStyle/>
          <a:p>
            <a:pPr eaLnBrk="1" hangingPunct="1">
              <a:buClr>
                <a:srgbClr val="00007D"/>
              </a:buClr>
              <a:buFont typeface="Comic Sans MS" panose="030F0702030302020204" pitchFamily="6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</a:tabLst>
            </a:pPr>
            <a:r>
              <a:rPr lang="en-GB" altLang="fr-FR" b="1">
                <a:solidFill>
                  <a:schemeClr val="bg2"/>
                </a:solidFill>
              </a:rPr>
              <a:t>Les bacs  technologiques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890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>
            <a:extLst>
              <a:ext uri="{FF2B5EF4-FFF2-40B4-BE49-F238E27FC236}">
                <a16:creationId xmlns:a16="http://schemas.microsoft.com/office/drawing/2014/main" id="{F8DDBA5C-E5EA-4015-8B37-0874B29A2C22}"/>
              </a:ext>
            </a:extLst>
          </p:cNvPr>
          <p:cNvGrpSpPr>
            <a:grpSpLocks/>
          </p:cNvGrpSpPr>
          <p:nvPr/>
        </p:nvGrpSpPr>
        <p:grpSpPr bwMode="auto">
          <a:xfrm>
            <a:off x="3024188" y="0"/>
            <a:ext cx="5616575" cy="2411413"/>
            <a:chOff x="3365" y="0"/>
            <a:chExt cx="2837" cy="1108"/>
          </a:xfrm>
        </p:grpSpPr>
        <p:sp>
          <p:nvSpPr>
            <p:cNvPr id="22540" name="Freeform 3">
              <a:extLst>
                <a:ext uri="{FF2B5EF4-FFF2-40B4-BE49-F238E27FC236}">
                  <a16:creationId xmlns:a16="http://schemas.microsoft.com/office/drawing/2014/main" id="{C45D1B19-FF95-46FF-BE6F-406D3932E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0"/>
              <a:ext cx="2820" cy="855"/>
            </a:xfrm>
            <a:custGeom>
              <a:avLst/>
              <a:gdLst>
                <a:gd name="T0" fmla="*/ 471 w 2820"/>
                <a:gd name="T1" fmla="*/ 179 h 855"/>
                <a:gd name="T2" fmla="*/ 563 w 2820"/>
                <a:gd name="T3" fmla="*/ 136 h 855"/>
                <a:gd name="T4" fmla="*/ 692 w 2820"/>
                <a:gd name="T5" fmla="*/ 112 h 855"/>
                <a:gd name="T6" fmla="*/ 873 w 2820"/>
                <a:gd name="T7" fmla="*/ 99 h 855"/>
                <a:gd name="T8" fmla="*/ 1076 w 2820"/>
                <a:gd name="T9" fmla="*/ 113 h 855"/>
                <a:gd name="T10" fmla="*/ 1191 w 2820"/>
                <a:gd name="T11" fmla="*/ 85 h 855"/>
                <a:gd name="T12" fmla="*/ 1322 w 2820"/>
                <a:gd name="T13" fmla="*/ 31 h 855"/>
                <a:gd name="T14" fmla="*/ 1539 w 2820"/>
                <a:gd name="T15" fmla="*/ 1 h 855"/>
                <a:gd name="T16" fmla="*/ 1762 w 2820"/>
                <a:gd name="T17" fmla="*/ 7 h 855"/>
                <a:gd name="T18" fmla="*/ 1969 w 2820"/>
                <a:gd name="T19" fmla="*/ 48 h 855"/>
                <a:gd name="T20" fmla="*/ 2075 w 2820"/>
                <a:gd name="T21" fmla="*/ 100 h 855"/>
                <a:gd name="T22" fmla="*/ 2167 w 2820"/>
                <a:gd name="T23" fmla="*/ 122 h 855"/>
                <a:gd name="T24" fmla="*/ 2345 w 2820"/>
                <a:gd name="T25" fmla="*/ 136 h 855"/>
                <a:gd name="T26" fmla="*/ 2465 w 2820"/>
                <a:gd name="T27" fmla="*/ 188 h 855"/>
                <a:gd name="T28" fmla="*/ 2482 w 2820"/>
                <a:gd name="T29" fmla="*/ 246 h 855"/>
                <a:gd name="T30" fmla="*/ 2588 w 2820"/>
                <a:gd name="T31" fmla="*/ 249 h 855"/>
                <a:gd name="T32" fmla="*/ 2694 w 2820"/>
                <a:gd name="T33" fmla="*/ 274 h 855"/>
                <a:gd name="T34" fmla="*/ 2752 w 2820"/>
                <a:gd name="T35" fmla="*/ 300 h 855"/>
                <a:gd name="T36" fmla="*/ 2799 w 2820"/>
                <a:gd name="T37" fmla="*/ 342 h 855"/>
                <a:gd name="T38" fmla="*/ 2794 w 2820"/>
                <a:gd name="T39" fmla="*/ 377 h 855"/>
                <a:gd name="T40" fmla="*/ 2799 w 2820"/>
                <a:gd name="T41" fmla="*/ 425 h 855"/>
                <a:gd name="T42" fmla="*/ 2816 w 2820"/>
                <a:gd name="T43" fmla="*/ 470 h 855"/>
                <a:gd name="T44" fmla="*/ 2791 w 2820"/>
                <a:gd name="T45" fmla="*/ 516 h 855"/>
                <a:gd name="T46" fmla="*/ 2802 w 2820"/>
                <a:gd name="T47" fmla="*/ 565 h 855"/>
                <a:gd name="T48" fmla="*/ 2819 w 2820"/>
                <a:gd name="T49" fmla="*/ 610 h 855"/>
                <a:gd name="T50" fmla="*/ 2786 w 2820"/>
                <a:gd name="T51" fmla="*/ 666 h 855"/>
                <a:gd name="T52" fmla="*/ 2702 w 2820"/>
                <a:gd name="T53" fmla="*/ 706 h 855"/>
                <a:gd name="T54" fmla="*/ 2529 w 2820"/>
                <a:gd name="T55" fmla="*/ 733 h 855"/>
                <a:gd name="T56" fmla="*/ 2395 w 2820"/>
                <a:gd name="T57" fmla="*/ 717 h 855"/>
                <a:gd name="T58" fmla="*/ 2320 w 2820"/>
                <a:gd name="T59" fmla="*/ 754 h 855"/>
                <a:gd name="T60" fmla="*/ 2222 w 2820"/>
                <a:gd name="T61" fmla="*/ 778 h 855"/>
                <a:gd name="T62" fmla="*/ 2083 w 2820"/>
                <a:gd name="T63" fmla="*/ 794 h 855"/>
                <a:gd name="T64" fmla="*/ 1921 w 2820"/>
                <a:gd name="T65" fmla="*/ 784 h 855"/>
                <a:gd name="T66" fmla="*/ 1810 w 2820"/>
                <a:gd name="T67" fmla="*/ 795 h 855"/>
                <a:gd name="T68" fmla="*/ 1720 w 2820"/>
                <a:gd name="T69" fmla="*/ 825 h 855"/>
                <a:gd name="T70" fmla="*/ 1595 w 2820"/>
                <a:gd name="T71" fmla="*/ 841 h 855"/>
                <a:gd name="T72" fmla="*/ 1475 w 2820"/>
                <a:gd name="T73" fmla="*/ 837 h 855"/>
                <a:gd name="T74" fmla="*/ 1361 w 2820"/>
                <a:gd name="T75" fmla="*/ 808 h 855"/>
                <a:gd name="T76" fmla="*/ 1280 w 2820"/>
                <a:gd name="T77" fmla="*/ 837 h 855"/>
                <a:gd name="T78" fmla="*/ 1157 w 2820"/>
                <a:gd name="T79" fmla="*/ 854 h 855"/>
                <a:gd name="T80" fmla="*/ 1004 w 2820"/>
                <a:gd name="T81" fmla="*/ 844 h 855"/>
                <a:gd name="T82" fmla="*/ 889 w 2820"/>
                <a:gd name="T83" fmla="*/ 807 h 855"/>
                <a:gd name="T84" fmla="*/ 797 w 2820"/>
                <a:gd name="T85" fmla="*/ 792 h 855"/>
                <a:gd name="T86" fmla="*/ 650 w 2820"/>
                <a:gd name="T87" fmla="*/ 795 h 855"/>
                <a:gd name="T88" fmla="*/ 527 w 2820"/>
                <a:gd name="T89" fmla="*/ 770 h 855"/>
                <a:gd name="T90" fmla="*/ 446 w 2820"/>
                <a:gd name="T91" fmla="*/ 731 h 855"/>
                <a:gd name="T92" fmla="*/ 399 w 2820"/>
                <a:gd name="T93" fmla="*/ 712 h 855"/>
                <a:gd name="T94" fmla="*/ 262 w 2820"/>
                <a:gd name="T95" fmla="*/ 706 h 855"/>
                <a:gd name="T96" fmla="*/ 139 w 2820"/>
                <a:gd name="T97" fmla="*/ 668 h 855"/>
                <a:gd name="T98" fmla="*/ 72 w 2820"/>
                <a:gd name="T99" fmla="*/ 610 h 855"/>
                <a:gd name="T100" fmla="*/ 67 w 2820"/>
                <a:gd name="T101" fmla="*/ 542 h 855"/>
                <a:gd name="T102" fmla="*/ 39 w 2820"/>
                <a:gd name="T103" fmla="*/ 479 h 855"/>
                <a:gd name="T104" fmla="*/ 0 w 2820"/>
                <a:gd name="T105" fmla="*/ 417 h 855"/>
                <a:gd name="T106" fmla="*/ 17 w 2820"/>
                <a:gd name="T107" fmla="*/ 347 h 855"/>
                <a:gd name="T108" fmla="*/ 106 w 2820"/>
                <a:gd name="T109" fmla="*/ 292 h 855"/>
                <a:gd name="T110" fmla="*/ 234 w 2820"/>
                <a:gd name="T111" fmla="*/ 249 h 855"/>
                <a:gd name="T112" fmla="*/ 407 w 2820"/>
                <a:gd name="T113" fmla="*/ 227 h 855"/>
                <a:gd name="T114" fmla="*/ 449 w 2820"/>
                <a:gd name="T115" fmla="*/ 202 h 8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0"/>
                <a:gd name="T175" fmla="*/ 0 h 855"/>
                <a:gd name="T176" fmla="*/ 2820 w 2820"/>
                <a:gd name="T177" fmla="*/ 855 h 8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0" h="855">
                  <a:moveTo>
                    <a:pt x="449" y="202"/>
                  </a:moveTo>
                  <a:lnTo>
                    <a:pt x="471" y="179"/>
                  </a:lnTo>
                  <a:lnTo>
                    <a:pt x="507" y="155"/>
                  </a:lnTo>
                  <a:lnTo>
                    <a:pt x="563" y="136"/>
                  </a:lnTo>
                  <a:lnTo>
                    <a:pt x="633" y="120"/>
                  </a:lnTo>
                  <a:lnTo>
                    <a:pt x="692" y="112"/>
                  </a:lnTo>
                  <a:lnTo>
                    <a:pt x="764" y="103"/>
                  </a:lnTo>
                  <a:lnTo>
                    <a:pt x="873" y="99"/>
                  </a:lnTo>
                  <a:lnTo>
                    <a:pt x="979" y="103"/>
                  </a:lnTo>
                  <a:lnTo>
                    <a:pt x="1076" y="113"/>
                  </a:lnTo>
                  <a:lnTo>
                    <a:pt x="1149" y="125"/>
                  </a:lnTo>
                  <a:lnTo>
                    <a:pt x="1191" y="85"/>
                  </a:lnTo>
                  <a:lnTo>
                    <a:pt x="1246" y="55"/>
                  </a:lnTo>
                  <a:lnTo>
                    <a:pt x="1322" y="31"/>
                  </a:lnTo>
                  <a:lnTo>
                    <a:pt x="1419" y="14"/>
                  </a:lnTo>
                  <a:lnTo>
                    <a:pt x="1539" y="1"/>
                  </a:lnTo>
                  <a:lnTo>
                    <a:pt x="1656" y="0"/>
                  </a:lnTo>
                  <a:lnTo>
                    <a:pt x="1762" y="7"/>
                  </a:lnTo>
                  <a:lnTo>
                    <a:pt x="1879" y="22"/>
                  </a:lnTo>
                  <a:lnTo>
                    <a:pt x="1969" y="48"/>
                  </a:lnTo>
                  <a:lnTo>
                    <a:pt x="2033" y="75"/>
                  </a:lnTo>
                  <a:lnTo>
                    <a:pt x="2075" y="100"/>
                  </a:lnTo>
                  <a:lnTo>
                    <a:pt x="2083" y="133"/>
                  </a:lnTo>
                  <a:lnTo>
                    <a:pt x="2167" y="122"/>
                  </a:lnTo>
                  <a:lnTo>
                    <a:pt x="2264" y="126"/>
                  </a:lnTo>
                  <a:lnTo>
                    <a:pt x="2345" y="136"/>
                  </a:lnTo>
                  <a:lnTo>
                    <a:pt x="2415" y="159"/>
                  </a:lnTo>
                  <a:lnTo>
                    <a:pt x="2465" y="188"/>
                  </a:lnTo>
                  <a:lnTo>
                    <a:pt x="2484" y="222"/>
                  </a:lnTo>
                  <a:lnTo>
                    <a:pt x="2482" y="246"/>
                  </a:lnTo>
                  <a:lnTo>
                    <a:pt x="2529" y="244"/>
                  </a:lnTo>
                  <a:lnTo>
                    <a:pt x="2588" y="249"/>
                  </a:lnTo>
                  <a:lnTo>
                    <a:pt x="2646" y="261"/>
                  </a:lnTo>
                  <a:lnTo>
                    <a:pt x="2694" y="274"/>
                  </a:lnTo>
                  <a:lnTo>
                    <a:pt x="2724" y="285"/>
                  </a:lnTo>
                  <a:lnTo>
                    <a:pt x="2752" y="300"/>
                  </a:lnTo>
                  <a:lnTo>
                    <a:pt x="2783" y="319"/>
                  </a:lnTo>
                  <a:lnTo>
                    <a:pt x="2799" y="342"/>
                  </a:lnTo>
                  <a:lnTo>
                    <a:pt x="2802" y="359"/>
                  </a:lnTo>
                  <a:lnTo>
                    <a:pt x="2794" y="377"/>
                  </a:lnTo>
                  <a:lnTo>
                    <a:pt x="2774" y="400"/>
                  </a:lnTo>
                  <a:lnTo>
                    <a:pt x="2799" y="425"/>
                  </a:lnTo>
                  <a:lnTo>
                    <a:pt x="2811" y="445"/>
                  </a:lnTo>
                  <a:lnTo>
                    <a:pt x="2816" y="470"/>
                  </a:lnTo>
                  <a:lnTo>
                    <a:pt x="2802" y="499"/>
                  </a:lnTo>
                  <a:lnTo>
                    <a:pt x="2791" y="516"/>
                  </a:lnTo>
                  <a:lnTo>
                    <a:pt x="2760" y="537"/>
                  </a:lnTo>
                  <a:lnTo>
                    <a:pt x="2802" y="565"/>
                  </a:lnTo>
                  <a:lnTo>
                    <a:pt x="2816" y="584"/>
                  </a:lnTo>
                  <a:lnTo>
                    <a:pt x="2819" y="610"/>
                  </a:lnTo>
                  <a:lnTo>
                    <a:pt x="2811" y="636"/>
                  </a:lnTo>
                  <a:lnTo>
                    <a:pt x="2786" y="666"/>
                  </a:lnTo>
                  <a:lnTo>
                    <a:pt x="2752" y="687"/>
                  </a:lnTo>
                  <a:lnTo>
                    <a:pt x="2702" y="706"/>
                  </a:lnTo>
                  <a:lnTo>
                    <a:pt x="2618" y="726"/>
                  </a:lnTo>
                  <a:lnTo>
                    <a:pt x="2529" y="733"/>
                  </a:lnTo>
                  <a:lnTo>
                    <a:pt x="2448" y="727"/>
                  </a:lnTo>
                  <a:lnTo>
                    <a:pt x="2395" y="717"/>
                  </a:lnTo>
                  <a:lnTo>
                    <a:pt x="2359" y="737"/>
                  </a:lnTo>
                  <a:lnTo>
                    <a:pt x="2320" y="754"/>
                  </a:lnTo>
                  <a:lnTo>
                    <a:pt x="2286" y="764"/>
                  </a:lnTo>
                  <a:lnTo>
                    <a:pt x="2222" y="778"/>
                  </a:lnTo>
                  <a:lnTo>
                    <a:pt x="2167" y="787"/>
                  </a:lnTo>
                  <a:lnTo>
                    <a:pt x="2083" y="794"/>
                  </a:lnTo>
                  <a:lnTo>
                    <a:pt x="2002" y="793"/>
                  </a:lnTo>
                  <a:lnTo>
                    <a:pt x="1921" y="784"/>
                  </a:lnTo>
                  <a:lnTo>
                    <a:pt x="1851" y="767"/>
                  </a:lnTo>
                  <a:lnTo>
                    <a:pt x="1810" y="795"/>
                  </a:lnTo>
                  <a:lnTo>
                    <a:pt x="1771" y="811"/>
                  </a:lnTo>
                  <a:lnTo>
                    <a:pt x="1720" y="825"/>
                  </a:lnTo>
                  <a:lnTo>
                    <a:pt x="1662" y="837"/>
                  </a:lnTo>
                  <a:lnTo>
                    <a:pt x="1595" y="841"/>
                  </a:lnTo>
                  <a:lnTo>
                    <a:pt x="1534" y="841"/>
                  </a:lnTo>
                  <a:lnTo>
                    <a:pt x="1475" y="837"/>
                  </a:lnTo>
                  <a:lnTo>
                    <a:pt x="1403" y="822"/>
                  </a:lnTo>
                  <a:lnTo>
                    <a:pt x="1361" y="808"/>
                  </a:lnTo>
                  <a:lnTo>
                    <a:pt x="1322" y="825"/>
                  </a:lnTo>
                  <a:lnTo>
                    <a:pt x="1280" y="837"/>
                  </a:lnTo>
                  <a:lnTo>
                    <a:pt x="1230" y="846"/>
                  </a:lnTo>
                  <a:lnTo>
                    <a:pt x="1157" y="854"/>
                  </a:lnTo>
                  <a:lnTo>
                    <a:pt x="1082" y="852"/>
                  </a:lnTo>
                  <a:lnTo>
                    <a:pt x="1004" y="844"/>
                  </a:lnTo>
                  <a:lnTo>
                    <a:pt x="945" y="830"/>
                  </a:lnTo>
                  <a:lnTo>
                    <a:pt x="889" y="807"/>
                  </a:lnTo>
                  <a:lnTo>
                    <a:pt x="856" y="784"/>
                  </a:lnTo>
                  <a:lnTo>
                    <a:pt x="797" y="792"/>
                  </a:lnTo>
                  <a:lnTo>
                    <a:pt x="731" y="797"/>
                  </a:lnTo>
                  <a:lnTo>
                    <a:pt x="650" y="795"/>
                  </a:lnTo>
                  <a:lnTo>
                    <a:pt x="580" y="785"/>
                  </a:lnTo>
                  <a:lnTo>
                    <a:pt x="527" y="770"/>
                  </a:lnTo>
                  <a:lnTo>
                    <a:pt x="482" y="754"/>
                  </a:lnTo>
                  <a:lnTo>
                    <a:pt x="446" y="731"/>
                  </a:lnTo>
                  <a:lnTo>
                    <a:pt x="438" y="706"/>
                  </a:lnTo>
                  <a:lnTo>
                    <a:pt x="399" y="712"/>
                  </a:lnTo>
                  <a:lnTo>
                    <a:pt x="335" y="713"/>
                  </a:lnTo>
                  <a:lnTo>
                    <a:pt x="262" y="706"/>
                  </a:lnTo>
                  <a:lnTo>
                    <a:pt x="190" y="690"/>
                  </a:lnTo>
                  <a:lnTo>
                    <a:pt x="139" y="668"/>
                  </a:lnTo>
                  <a:lnTo>
                    <a:pt x="98" y="639"/>
                  </a:lnTo>
                  <a:lnTo>
                    <a:pt x="72" y="610"/>
                  </a:lnTo>
                  <a:lnTo>
                    <a:pt x="64" y="570"/>
                  </a:lnTo>
                  <a:lnTo>
                    <a:pt x="67" y="542"/>
                  </a:lnTo>
                  <a:lnTo>
                    <a:pt x="89" y="502"/>
                  </a:lnTo>
                  <a:lnTo>
                    <a:pt x="39" y="479"/>
                  </a:lnTo>
                  <a:lnTo>
                    <a:pt x="14" y="449"/>
                  </a:lnTo>
                  <a:lnTo>
                    <a:pt x="0" y="417"/>
                  </a:lnTo>
                  <a:lnTo>
                    <a:pt x="0" y="383"/>
                  </a:lnTo>
                  <a:lnTo>
                    <a:pt x="17" y="347"/>
                  </a:lnTo>
                  <a:lnTo>
                    <a:pt x="50" y="321"/>
                  </a:lnTo>
                  <a:lnTo>
                    <a:pt x="106" y="292"/>
                  </a:lnTo>
                  <a:lnTo>
                    <a:pt x="165" y="270"/>
                  </a:lnTo>
                  <a:lnTo>
                    <a:pt x="234" y="249"/>
                  </a:lnTo>
                  <a:lnTo>
                    <a:pt x="323" y="235"/>
                  </a:lnTo>
                  <a:lnTo>
                    <a:pt x="407" y="227"/>
                  </a:lnTo>
                  <a:lnTo>
                    <a:pt x="446" y="224"/>
                  </a:lnTo>
                  <a:lnTo>
                    <a:pt x="449" y="20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1" name="Oval 4">
              <a:extLst>
                <a:ext uri="{FF2B5EF4-FFF2-40B4-BE49-F238E27FC236}">
                  <a16:creationId xmlns:a16="http://schemas.microsoft.com/office/drawing/2014/main" id="{BA22E489-117D-4481-9460-2F0540506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798"/>
              <a:ext cx="422" cy="12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6" rIns="91430" bIns="45716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42" name="Oval 5">
              <a:extLst>
                <a:ext uri="{FF2B5EF4-FFF2-40B4-BE49-F238E27FC236}">
                  <a16:creationId xmlns:a16="http://schemas.microsoft.com/office/drawing/2014/main" id="{EF618EB9-6535-4D79-9048-6B126582A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950"/>
              <a:ext cx="326" cy="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6" rIns="91430" bIns="45716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43" name="Oval 6">
              <a:extLst>
                <a:ext uri="{FF2B5EF4-FFF2-40B4-BE49-F238E27FC236}">
                  <a16:creationId xmlns:a16="http://schemas.microsoft.com/office/drawing/2014/main" id="{300D8D46-82AD-400B-8B4D-58BBE69C0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1048"/>
              <a:ext cx="190" cy="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6" rIns="91430" bIns="45716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22531" name="Rectangle 7">
            <a:extLst>
              <a:ext uri="{FF2B5EF4-FFF2-40B4-BE49-F238E27FC236}">
                <a16:creationId xmlns:a16="http://schemas.microsoft.com/office/drawing/2014/main" id="{992D2415-6EC1-4B1B-809E-F447239B2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525" y="466725"/>
            <a:ext cx="529272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25" tIns="48987" rIns="99725" bIns="48987">
            <a:spAutoFit/>
          </a:bodyPr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J’ai un goût prononcé pour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vendre, les langues vivantes, le contact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et pour les arts de la table</a:t>
            </a:r>
          </a:p>
        </p:txBody>
      </p:sp>
      <p:grpSp>
        <p:nvGrpSpPr>
          <p:cNvPr id="22532" name="Group 8">
            <a:extLst>
              <a:ext uri="{FF2B5EF4-FFF2-40B4-BE49-F238E27FC236}">
                <a16:creationId xmlns:a16="http://schemas.microsoft.com/office/drawing/2014/main" id="{155B822A-3D39-4205-B0B5-77A4C7C528B0}"/>
              </a:ext>
            </a:extLst>
          </p:cNvPr>
          <p:cNvGrpSpPr>
            <a:grpSpLocks/>
          </p:cNvGrpSpPr>
          <p:nvPr/>
        </p:nvGrpSpPr>
        <p:grpSpPr bwMode="auto">
          <a:xfrm>
            <a:off x="2022475" y="2033588"/>
            <a:ext cx="7859713" cy="982662"/>
            <a:chOff x="1793" y="1152"/>
            <a:chExt cx="2804" cy="693"/>
          </a:xfrm>
        </p:grpSpPr>
        <p:sp>
          <p:nvSpPr>
            <p:cNvPr id="22538" name="AutoShape 9">
              <a:extLst>
                <a:ext uri="{FF2B5EF4-FFF2-40B4-BE49-F238E27FC236}">
                  <a16:creationId xmlns:a16="http://schemas.microsoft.com/office/drawing/2014/main" id="{A2A45844-F22A-427A-B33A-C26015109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152"/>
              <a:ext cx="1817" cy="671"/>
            </a:xfrm>
            <a:prstGeom prst="octagon">
              <a:avLst>
                <a:gd name="adj" fmla="val 29282"/>
              </a:avLst>
            </a:prstGeom>
            <a:solidFill>
              <a:srgbClr val="FF9966"/>
            </a:solidFill>
            <a:ln>
              <a:noFill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 anchor="ctr"/>
            <a:lstStyle/>
            <a:p>
              <a:pPr eaLnBrk="1" hangingPunct="1"/>
              <a:endParaRPr lang="fr-FR" altLang="fr-FR"/>
            </a:p>
          </p:txBody>
        </p:sp>
        <p:sp>
          <p:nvSpPr>
            <p:cNvPr id="22539" name="Rectangle 10">
              <a:extLst>
                <a:ext uri="{FF2B5EF4-FFF2-40B4-BE49-F238E27FC236}">
                  <a16:creationId xmlns:a16="http://schemas.microsoft.com/office/drawing/2014/main" id="{6861D878-EC29-4A53-8B81-E07E6BC61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1200"/>
              <a:ext cx="2804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725" tIns="48987" rIns="99725" bIns="48987">
              <a:spAutoFit/>
            </a:bodyPr>
            <a:lstStyle>
              <a:lvl1pPr defTabSz="1008063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08063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08063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080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08063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5300" b="1">
                  <a:solidFill>
                    <a:srgbClr val="0000FF"/>
                  </a:solidFill>
                </a:rPr>
                <a:t>Bac STHR</a:t>
              </a:r>
            </a:p>
          </p:txBody>
        </p:sp>
      </p:grpSp>
      <p:sp>
        <p:nvSpPr>
          <p:cNvPr id="64523" name="Text Box 11">
            <a:extLst>
              <a:ext uri="{FF2B5EF4-FFF2-40B4-BE49-F238E27FC236}">
                <a16:creationId xmlns:a16="http://schemas.microsoft.com/office/drawing/2014/main" id="{A00E8308-5970-4ED2-A7B9-74D83B554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621088"/>
            <a:ext cx="666750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25" tIns="48987" rIns="99725" bIns="48987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Clr>
                <a:schemeClr val="bg2"/>
              </a:buClr>
              <a:buSzPct val="120000"/>
              <a:buFont typeface="Wingdings" panose="05000000000000000000" pitchFamily="2" charset="2"/>
              <a:buChar char="§"/>
            </a:pPr>
            <a:r>
              <a:rPr lang="fr-FR" altLang="fr-FR" sz="2200"/>
              <a:t> </a:t>
            </a:r>
            <a:r>
              <a:rPr lang="fr-FR" altLang="fr-FR" sz="2600"/>
              <a:t>Directeur d’hôtel</a:t>
            </a:r>
          </a:p>
          <a:p>
            <a:pPr eaLnBrk="1" hangingPunct="1">
              <a:lnSpc>
                <a:spcPct val="13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2600"/>
              <a:t> Directeur de restauration</a:t>
            </a:r>
          </a:p>
          <a:p>
            <a:pPr eaLnBrk="1" hangingPunct="1">
              <a:lnSpc>
                <a:spcPct val="13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2600"/>
              <a:t> Manager (en cuisine et en restaurant)</a:t>
            </a:r>
          </a:p>
          <a:p>
            <a:pPr eaLnBrk="1" hangingPunct="1">
              <a:lnSpc>
                <a:spcPct val="13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2600"/>
              <a:t> Chef de réception</a:t>
            </a:r>
          </a:p>
          <a:p>
            <a:pPr eaLnBrk="1" hangingPunct="1">
              <a:lnSpc>
                <a:spcPct val="13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2600"/>
              <a:t> Gouvernante générale</a:t>
            </a:r>
          </a:p>
          <a:p>
            <a:pPr eaLnBrk="1" hangingPunct="1">
              <a:lnSpc>
                <a:spcPct val="13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2600"/>
              <a:t> Night auditor</a:t>
            </a:r>
          </a:p>
          <a:p>
            <a:pPr eaLnBrk="1" hangingPunct="1">
              <a:lnSpc>
                <a:spcPct val="13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2600"/>
              <a:t> Réceptionniste</a:t>
            </a:r>
          </a:p>
        </p:txBody>
      </p:sp>
      <p:pic>
        <p:nvPicPr>
          <p:cNvPr id="22534" name="Picture 12" descr="C17A">
            <a:extLst>
              <a:ext uri="{FF2B5EF4-FFF2-40B4-BE49-F238E27FC236}">
                <a16:creationId xmlns:a16="http://schemas.microsoft.com/office/drawing/2014/main" id="{5D831738-AE33-403C-B512-60157F02355E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8513" y="3276600"/>
            <a:ext cx="2932112" cy="4283075"/>
          </a:xfrm>
        </p:spPr>
      </p:pic>
      <p:pic>
        <p:nvPicPr>
          <p:cNvPr id="22535" name="Picture 13" descr="MCj02870890000[1]">
            <a:extLst>
              <a:ext uri="{FF2B5EF4-FFF2-40B4-BE49-F238E27FC236}">
                <a16:creationId xmlns:a16="http://schemas.microsoft.com/office/drawing/2014/main" id="{474E9986-2A14-48B8-B61F-4DD5E8AF391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4838"/>
            <a:ext cx="3214688" cy="2663825"/>
          </a:xfrm>
        </p:spPr>
      </p:pic>
      <p:pic>
        <p:nvPicPr>
          <p:cNvPr id="64526" name="Picture 14" descr="MCFD01084_0000[1]">
            <a:extLst>
              <a:ext uri="{FF2B5EF4-FFF2-40B4-BE49-F238E27FC236}">
                <a16:creationId xmlns:a16="http://schemas.microsoft.com/office/drawing/2014/main" id="{B695C25B-B6EE-4FF7-8D84-2BD87661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6002338"/>
            <a:ext cx="135890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Image 9" descr="BON logo lycée ND de la providence.jpg">
            <a:extLst>
              <a:ext uri="{FF2B5EF4-FFF2-40B4-BE49-F238E27FC236}">
                <a16:creationId xmlns:a16="http://schemas.microsoft.com/office/drawing/2014/main" id="{FF3D6B3C-03B0-417B-A5CC-6BDC2EE8EF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3"/>
          <a:stretch>
            <a:fillRect/>
          </a:stretch>
        </p:blipFill>
        <p:spPr bwMode="auto">
          <a:xfrm>
            <a:off x="8785225" y="971550"/>
            <a:ext cx="11493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>
            <a:extLst>
              <a:ext uri="{FF2B5EF4-FFF2-40B4-BE49-F238E27FC236}">
                <a16:creationId xmlns:a16="http://schemas.microsoft.com/office/drawing/2014/main" id="{1DF10AC9-C959-4B29-BA27-E54755153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13" y="4763"/>
            <a:ext cx="5199062" cy="2082800"/>
          </a:xfrm>
          <a:prstGeom prst="cloudCallout">
            <a:avLst>
              <a:gd name="adj1" fmla="val -48741"/>
              <a:gd name="adj2" fmla="val 72083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23555" name="Group 2">
            <a:extLst>
              <a:ext uri="{FF2B5EF4-FFF2-40B4-BE49-F238E27FC236}">
                <a16:creationId xmlns:a16="http://schemas.microsoft.com/office/drawing/2014/main" id="{6611E2B3-B984-4213-85C9-FCE59BD316D0}"/>
              </a:ext>
            </a:extLst>
          </p:cNvPr>
          <p:cNvGrpSpPr>
            <a:grpSpLocks/>
          </p:cNvGrpSpPr>
          <p:nvPr/>
        </p:nvGrpSpPr>
        <p:grpSpPr bwMode="auto">
          <a:xfrm>
            <a:off x="4087813" y="2033588"/>
            <a:ext cx="4365625" cy="1028700"/>
            <a:chOff x="2575" y="1281"/>
            <a:chExt cx="2750" cy="648"/>
          </a:xfrm>
        </p:grpSpPr>
        <p:sp>
          <p:nvSpPr>
            <p:cNvPr id="23561" name="AutoShape 3">
              <a:extLst>
                <a:ext uri="{FF2B5EF4-FFF2-40B4-BE49-F238E27FC236}">
                  <a16:creationId xmlns:a16="http://schemas.microsoft.com/office/drawing/2014/main" id="{D866BF51-A559-44C7-96A1-0716A0F54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1281"/>
              <a:ext cx="2750" cy="644"/>
            </a:xfrm>
            <a:prstGeom prst="octagon">
              <a:avLst>
                <a:gd name="adj" fmla="val 29282"/>
              </a:avLst>
            </a:prstGeom>
            <a:solidFill>
              <a:srgbClr val="00FF00"/>
            </a:solidFill>
            <a:ln>
              <a:noFill/>
            </a:ln>
            <a:effectLst>
              <a:outerShdw dist="107933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0" tIns="45716" rIns="91430" bIns="45716" anchor="ctr"/>
            <a:lstStyle/>
            <a:p>
              <a:pPr eaLnBrk="1" hangingPunct="1"/>
              <a:endParaRPr lang="fr-FR" altLang="fr-FR"/>
            </a:p>
          </p:txBody>
        </p:sp>
        <p:sp>
          <p:nvSpPr>
            <p:cNvPr id="23562" name="Rectangle 4">
              <a:extLst>
                <a:ext uri="{FF2B5EF4-FFF2-40B4-BE49-F238E27FC236}">
                  <a16:creationId xmlns:a16="http://schemas.microsoft.com/office/drawing/2014/main" id="{671E9617-B8EF-4D38-932C-219211657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1345"/>
              <a:ext cx="2306" cy="58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41" tIns="44271" rIns="90341" bIns="44271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>
                <a:buClr>
                  <a:srgbClr val="081D58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fr-FR" sz="5500" b="1">
                  <a:solidFill>
                    <a:srgbClr val="081D58"/>
                  </a:solidFill>
                </a:rPr>
                <a:t>Bac STAV</a:t>
              </a:r>
            </a:p>
          </p:txBody>
        </p:sp>
      </p:grpSp>
      <p:sp>
        <p:nvSpPr>
          <p:cNvPr id="23556" name="Rectangle 5">
            <a:extLst>
              <a:ext uri="{FF2B5EF4-FFF2-40B4-BE49-F238E27FC236}">
                <a16:creationId xmlns:a16="http://schemas.microsoft.com/office/drawing/2014/main" id="{3608B1EB-A81C-4409-BEBB-6929CE6D6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82963"/>
            <a:ext cx="10080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41" tIns="44271" rIns="90341" bIns="4427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buClr>
                <a:srgbClr val="00007D"/>
              </a:buClr>
              <a:buSzPct val="100000"/>
              <a:buFont typeface="Cupertina" charset="0"/>
              <a:buNone/>
            </a:pPr>
            <a:r>
              <a:rPr lang="en-GB" altLang="fr-FR" sz="3000" b="1">
                <a:solidFill>
                  <a:srgbClr val="00007D"/>
                </a:solidFill>
                <a:latin typeface="Cupertina" charset="0"/>
              </a:rPr>
              <a:t>Sciences et Techno. de l’Agronomie et du Vivant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5128B980-7A99-4B5F-903B-AF0166E00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4097338"/>
            <a:ext cx="5237163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0" rIns="89982" bIns="4679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15000"/>
              </a:lnSpc>
              <a:spcBef>
                <a:spcPts val="15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2800">
                <a:solidFill>
                  <a:srgbClr val="000000"/>
                </a:solidFill>
                <a:latin typeface="Tahoma" panose="020B0604030504040204" pitchFamily="34" charset="0"/>
              </a:rPr>
              <a:t> Environnement</a:t>
            </a:r>
          </a:p>
          <a:p>
            <a:pPr>
              <a:lnSpc>
                <a:spcPct val="115000"/>
              </a:lnSpc>
              <a:spcBef>
                <a:spcPts val="15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2800">
                <a:solidFill>
                  <a:srgbClr val="000000"/>
                </a:solidFill>
                <a:latin typeface="Tahoma" panose="020B0604030504040204" pitchFamily="34" charset="0"/>
              </a:rPr>
              <a:t> Agriculture</a:t>
            </a:r>
          </a:p>
          <a:p>
            <a:pPr>
              <a:lnSpc>
                <a:spcPct val="115000"/>
              </a:lnSpc>
              <a:spcBef>
                <a:spcPts val="15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2800">
                <a:solidFill>
                  <a:srgbClr val="000000"/>
                </a:solidFill>
                <a:latin typeface="Tahoma" panose="020B0604030504040204" pitchFamily="34" charset="0"/>
              </a:rPr>
              <a:t> Produit alimentaire</a:t>
            </a:r>
          </a:p>
          <a:p>
            <a:pPr>
              <a:lnSpc>
                <a:spcPct val="115000"/>
              </a:lnSpc>
              <a:spcBef>
                <a:spcPts val="15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2800">
                <a:solidFill>
                  <a:srgbClr val="000000"/>
                </a:solidFill>
                <a:latin typeface="Tahoma" panose="020B0604030504040204" pitchFamily="34" charset="0"/>
              </a:rPr>
              <a:t> Aménagement des espaces</a:t>
            </a:r>
          </a:p>
          <a:p>
            <a:pPr>
              <a:lnSpc>
                <a:spcPct val="115000"/>
              </a:lnSpc>
              <a:spcBef>
                <a:spcPts val="15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2800">
                <a:solidFill>
                  <a:srgbClr val="000000"/>
                </a:solidFill>
                <a:latin typeface="Tahoma" panose="020B0604030504040204" pitchFamily="34" charset="0"/>
              </a:rPr>
              <a:t> Services en milieu rural</a:t>
            </a:r>
          </a:p>
        </p:txBody>
      </p:sp>
      <p:pic>
        <p:nvPicPr>
          <p:cNvPr id="23558" name="Picture 7">
            <a:extLst>
              <a:ext uri="{FF2B5EF4-FFF2-40B4-BE49-F238E27FC236}">
                <a16:creationId xmlns:a16="http://schemas.microsoft.com/office/drawing/2014/main" id="{8D9C3101-472A-4290-B359-3B8C282DF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4211638"/>
            <a:ext cx="4802188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9" name="Text Box 8">
            <a:extLst>
              <a:ext uri="{FF2B5EF4-FFF2-40B4-BE49-F238E27FC236}">
                <a16:creationId xmlns:a16="http://schemas.microsoft.com/office/drawing/2014/main" id="{8660FFE7-189F-4C71-A6FA-2132280DA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87338"/>
            <a:ext cx="560705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0" rIns="89982" bIns="4679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fr-FR" sz="2000" b="1" i="1">
                <a:solidFill>
                  <a:srgbClr val="000000"/>
                </a:solidFill>
              </a:rPr>
              <a:t>     Ouvert sur le monde de la nature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fr-FR" sz="2000" b="1" i="1">
                <a:solidFill>
                  <a:srgbClr val="000000"/>
                </a:solidFill>
              </a:rPr>
              <a:t>et du vivant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fr-FR" sz="2000" b="1" i="1">
                <a:solidFill>
                  <a:srgbClr val="000000"/>
                </a:solidFill>
              </a:rPr>
              <a:t>Ouvert sur les hommes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fr-FR" sz="2000" b="1" i="1">
                <a:solidFill>
                  <a:srgbClr val="000000"/>
                </a:solidFill>
              </a:rPr>
              <a:t>et les territoires</a:t>
            </a:r>
          </a:p>
        </p:txBody>
      </p:sp>
      <p:pic>
        <p:nvPicPr>
          <p:cNvPr id="19465" name="Picture 9">
            <a:extLst>
              <a:ext uri="{FF2B5EF4-FFF2-40B4-BE49-F238E27FC236}">
                <a16:creationId xmlns:a16="http://schemas.microsoft.com/office/drawing/2014/main" id="{774B384E-8BA4-4C9F-92E5-0567E4928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0"/>
            <a:ext cx="24130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>
            <a:extLst>
              <a:ext uri="{FF2B5EF4-FFF2-40B4-BE49-F238E27FC236}">
                <a16:creationId xmlns:a16="http://schemas.microsoft.com/office/drawing/2014/main" id="{AA6BE100-C92C-4273-866C-6F32DCDD0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207963"/>
            <a:ext cx="4819650" cy="1627187"/>
          </a:xfrm>
          <a:prstGeom prst="cloudCallout">
            <a:avLst>
              <a:gd name="adj1" fmla="val -47662"/>
              <a:gd name="adj2" fmla="val 109218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9191AE10-A360-4F90-A66A-36621DCAD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3132138"/>
            <a:ext cx="92868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41" tIns="44271" rIns="90341" bIns="4427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buClr>
                <a:srgbClr val="0000CC"/>
              </a:buClr>
              <a:buSzPct val="100000"/>
              <a:buFont typeface="Cupertina" charset="0"/>
              <a:buNone/>
            </a:pPr>
            <a:r>
              <a:rPr lang="en-GB" altLang="fr-FR" sz="3200" b="1">
                <a:solidFill>
                  <a:srgbClr val="0000CC"/>
                </a:solidFill>
                <a:latin typeface="Cupertina" charset="0"/>
              </a:rPr>
              <a:t>Sc. et Techno. du Design et des Arts Appliqués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A9076B9D-8BDB-406E-B8DE-CEEB0D06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4140200"/>
            <a:ext cx="47021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0" rIns="89982" bIns="4679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15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3100">
                <a:solidFill>
                  <a:srgbClr val="000000"/>
                </a:solidFill>
              </a:rPr>
              <a:t> Architecture intérieure</a:t>
            </a:r>
          </a:p>
          <a:p>
            <a:pPr>
              <a:spcBef>
                <a:spcPts val="15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3100">
                <a:solidFill>
                  <a:srgbClr val="000000"/>
                </a:solidFill>
              </a:rPr>
              <a:t> Design industriel</a:t>
            </a:r>
          </a:p>
          <a:p>
            <a:pPr>
              <a:spcBef>
                <a:spcPts val="15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3100">
                <a:solidFill>
                  <a:srgbClr val="000000"/>
                </a:solidFill>
              </a:rPr>
              <a:t> Publicité</a:t>
            </a:r>
          </a:p>
          <a:p>
            <a:pPr>
              <a:spcBef>
                <a:spcPts val="15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3100">
                <a:solidFill>
                  <a:srgbClr val="000000"/>
                </a:solidFill>
              </a:rPr>
              <a:t> Edition</a:t>
            </a:r>
          </a:p>
          <a:p>
            <a:pPr>
              <a:spcBef>
                <a:spcPts val="15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3100">
                <a:solidFill>
                  <a:srgbClr val="000000"/>
                </a:solidFill>
              </a:rPr>
              <a:t> Mode</a:t>
            </a:r>
          </a:p>
        </p:txBody>
      </p:sp>
      <p:sp>
        <p:nvSpPr>
          <p:cNvPr id="25605" name="Text Box 8">
            <a:extLst>
              <a:ext uri="{FF2B5EF4-FFF2-40B4-BE49-F238E27FC236}">
                <a16:creationId xmlns:a16="http://schemas.microsoft.com/office/drawing/2014/main" id="{DD4E0AD6-08C3-4003-A47C-C263F9E75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539750"/>
            <a:ext cx="3816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0" rIns="89982" bIns="4679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fr-FR" sz="2000" b="1">
                <a:solidFill>
                  <a:srgbClr val="000000"/>
                </a:solidFill>
              </a:rPr>
              <a:t>Je rêve d’un métier artistique</a:t>
            </a:r>
          </a:p>
          <a:p>
            <a:pPr eaLnBrk="1" hangingPunct="1">
              <a:lnSpc>
                <a:spcPct val="13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fr-FR" sz="2000" b="1">
                <a:solidFill>
                  <a:srgbClr val="000000"/>
                </a:solidFill>
              </a:rPr>
              <a:t>Je suis branché high-tech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fr-FR" sz="2000" b="1">
              <a:solidFill>
                <a:srgbClr val="000000"/>
              </a:solidFill>
            </a:endParaRPr>
          </a:p>
        </p:txBody>
      </p:sp>
      <p:grpSp>
        <p:nvGrpSpPr>
          <p:cNvPr id="25606" name="Group 8">
            <a:extLst>
              <a:ext uri="{FF2B5EF4-FFF2-40B4-BE49-F238E27FC236}">
                <a16:creationId xmlns:a16="http://schemas.microsoft.com/office/drawing/2014/main" id="{DAC2DEB6-1142-4E6E-8155-C25AAB3E7A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62175" y="1763713"/>
            <a:ext cx="4681538" cy="1143000"/>
            <a:chOff x="2633" y="1829"/>
            <a:chExt cx="5472" cy="1440"/>
          </a:xfrm>
        </p:grpSpPr>
        <p:sp>
          <p:nvSpPr>
            <p:cNvPr id="25609" name="AutoShape 9">
              <a:extLst>
                <a:ext uri="{FF2B5EF4-FFF2-40B4-BE49-F238E27FC236}">
                  <a16:creationId xmlns:a16="http://schemas.microsoft.com/office/drawing/2014/main" id="{60E6579A-07C1-4CBA-B2C2-7FAE7FE6ED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3" y="1829"/>
              <a:ext cx="547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5610" name="AutoShape 9">
              <a:extLst>
                <a:ext uri="{FF2B5EF4-FFF2-40B4-BE49-F238E27FC236}">
                  <a16:creationId xmlns:a16="http://schemas.microsoft.com/office/drawing/2014/main" id="{15B55454-479A-42A4-8D9C-5BC4E09CF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1829"/>
              <a:ext cx="5327" cy="1296"/>
            </a:xfrm>
            <a:prstGeom prst="octagon">
              <a:avLst>
                <a:gd name="adj" fmla="val 29282"/>
              </a:avLst>
            </a:prstGeom>
            <a:solidFill>
              <a:srgbClr val="FFFF00"/>
            </a:solidFill>
            <a:ln>
              <a:noFill/>
            </a:ln>
            <a:effectLst>
              <a:outerShdw dist="107763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 anchor="ctr"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536700" indent="-2159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1993900" indent="-2159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2451100" indent="-2159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2908300" indent="-2159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0000"/>
                  </a:solidFill>
                </a:rPr>
                <a:t>.</a:t>
              </a:r>
              <a:endParaRPr lang="fr-FR" altLang="fr-FR"/>
            </a:p>
          </p:txBody>
        </p:sp>
        <p:sp>
          <p:nvSpPr>
            <p:cNvPr id="25611" name="Rectangle 10">
              <a:extLst>
                <a:ext uri="{FF2B5EF4-FFF2-40B4-BE49-F238E27FC236}">
                  <a16:creationId xmlns:a16="http://schemas.microsoft.com/office/drawing/2014/main" id="{228F85A0-35AA-4430-9BC1-3FD9C0FA1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1973"/>
              <a:ext cx="4752" cy="10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725" tIns="48987" rIns="99725" bIns="48987"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fr-FR" altLang="fr-FR" sz="5300" b="1">
                  <a:solidFill>
                    <a:srgbClr val="00007D"/>
                  </a:solidFill>
                </a:rPr>
                <a:t> Bac STD2A</a:t>
              </a:r>
              <a:endParaRPr lang="fr-FR" altLang="fr-FR"/>
            </a:p>
          </p:txBody>
        </p:sp>
      </p:grpSp>
      <p:pic>
        <p:nvPicPr>
          <p:cNvPr id="25607" name="Picture 15" descr="MC900353940[1]">
            <a:extLst>
              <a:ext uri="{FF2B5EF4-FFF2-40B4-BE49-F238E27FC236}">
                <a16:creationId xmlns:a16="http://schemas.microsoft.com/office/drawing/2014/main" id="{BD87359F-BB55-4BDA-8933-77118688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9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3" descr="ecole_internationale_de_design">
            <a:extLst>
              <a:ext uri="{FF2B5EF4-FFF2-40B4-BE49-F238E27FC236}">
                <a16:creationId xmlns:a16="http://schemas.microsoft.com/office/drawing/2014/main" id="{358A1BCC-AE5A-487F-94DC-708D09F3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708400"/>
            <a:ext cx="3535362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>
            <a:extLst>
              <a:ext uri="{FF2B5EF4-FFF2-40B4-BE49-F238E27FC236}">
                <a16:creationId xmlns:a16="http://schemas.microsoft.com/office/drawing/2014/main" id="{DCA39DDC-6A9B-447A-933B-92B4C905D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50" y="207963"/>
            <a:ext cx="5002213" cy="2063750"/>
          </a:xfrm>
          <a:prstGeom prst="cloudCallout">
            <a:avLst>
              <a:gd name="adj1" fmla="val -44088"/>
              <a:gd name="adj2" fmla="val 75500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66F4DA65-DA86-4E49-8C98-171AE07A7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3132138"/>
            <a:ext cx="89693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41" tIns="44271" rIns="90341" bIns="4427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buClr>
                <a:srgbClr val="0000CC"/>
              </a:buClr>
              <a:buSzPct val="100000"/>
              <a:buFont typeface="Cupertina" charset="0"/>
              <a:buNone/>
            </a:pPr>
            <a:r>
              <a:rPr lang="en-GB" altLang="fr-FR" sz="3200" b="1">
                <a:solidFill>
                  <a:srgbClr val="0000CC"/>
                </a:solidFill>
                <a:latin typeface="Cupertina" charset="0"/>
              </a:rPr>
              <a:t>Sciences et Technologies de l’Industrie et du </a:t>
            </a:r>
          </a:p>
          <a:p>
            <a:pPr algn="ctr">
              <a:buClr>
                <a:srgbClr val="0000CC"/>
              </a:buClr>
              <a:buSzPct val="100000"/>
              <a:buFont typeface="Cupertina" charset="0"/>
              <a:buNone/>
            </a:pPr>
            <a:r>
              <a:rPr lang="en-GB" altLang="fr-FR" sz="3200" b="1">
                <a:solidFill>
                  <a:srgbClr val="0000CC"/>
                </a:solidFill>
                <a:latin typeface="Cupertina" charset="0"/>
              </a:rPr>
              <a:t>Développement Durable</a:t>
            </a: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E208F640-AE4C-4525-BAC4-9530C3CE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87338"/>
            <a:ext cx="182403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1" name="Text Box 7">
            <a:extLst>
              <a:ext uri="{FF2B5EF4-FFF2-40B4-BE49-F238E27FC236}">
                <a16:creationId xmlns:a16="http://schemas.microsoft.com/office/drawing/2014/main" id="{D4AE2D44-C228-41B7-8BF9-3D6B0BB7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4256088"/>
            <a:ext cx="52387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0" rIns="89982" bIns="4679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15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3200">
                <a:solidFill>
                  <a:srgbClr val="000000"/>
                </a:solidFill>
              </a:rPr>
              <a:t> </a:t>
            </a:r>
            <a:r>
              <a:rPr lang="fr-FR" altLang="fr-FR" sz="2600"/>
              <a:t>Innovation technologique et        	éco-conception</a:t>
            </a:r>
          </a:p>
          <a:p>
            <a:pPr>
              <a:spcBef>
                <a:spcPts val="1500"/>
              </a:spcBef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</a:pPr>
            <a:r>
              <a:rPr lang="fr-FR" altLang="fr-FR" sz="2600"/>
              <a:t> Systèmes d'information et 	numérique</a:t>
            </a:r>
          </a:p>
          <a:p>
            <a:pPr>
              <a:spcBef>
                <a:spcPts val="1500"/>
              </a:spcBef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</a:pPr>
            <a:r>
              <a:rPr lang="fr-FR" altLang="fr-FR" sz="2600"/>
              <a:t> Énergies et environnement </a:t>
            </a:r>
          </a:p>
          <a:p>
            <a:pPr>
              <a:spcBef>
                <a:spcPts val="1500"/>
              </a:spcBef>
              <a:buClr>
                <a:schemeClr val="bg2"/>
              </a:buClr>
              <a:buSzPct val="130000"/>
              <a:buFont typeface="Wingdings" panose="05000000000000000000" pitchFamily="2" charset="2"/>
              <a:buChar char="§"/>
            </a:pPr>
            <a:r>
              <a:rPr lang="fr-FR" altLang="fr-FR" sz="2600"/>
              <a:t> Architecture et construction</a:t>
            </a:r>
            <a:r>
              <a:rPr lang="fr-FR" altLang="fr-FR" sz="2000"/>
              <a:t> </a:t>
            </a:r>
            <a:endParaRPr lang="en-GB" altLang="fr-FR" sz="2000"/>
          </a:p>
        </p:txBody>
      </p:sp>
      <p:sp>
        <p:nvSpPr>
          <p:cNvPr id="27654" name="Text Box 8">
            <a:extLst>
              <a:ext uri="{FF2B5EF4-FFF2-40B4-BE49-F238E27FC236}">
                <a16:creationId xmlns:a16="http://schemas.microsoft.com/office/drawing/2014/main" id="{F322DC3F-8324-40EB-BE65-8D64EC98F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604838"/>
            <a:ext cx="357187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982" tIns="46790" rIns="89982" bIns="4679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fr-FR" sz="2000">
                <a:solidFill>
                  <a:srgbClr val="000000"/>
                </a:solidFill>
              </a:rPr>
              <a:t>J'ai prouvé mes compétences 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fr-FR" sz="2000">
                <a:solidFill>
                  <a:srgbClr val="000000"/>
                </a:solidFill>
              </a:rPr>
              <a:t> en Sciences Physiques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fr-FR" sz="2000">
                <a:solidFill>
                  <a:srgbClr val="000000"/>
                </a:solidFill>
              </a:rPr>
              <a:t> en Mathématiques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fr-FR" sz="2000">
                <a:solidFill>
                  <a:srgbClr val="000000"/>
                </a:solidFill>
              </a:rPr>
              <a:t> en Technologie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fr-FR" sz="2000">
              <a:solidFill>
                <a:srgbClr val="000000"/>
              </a:solidFill>
            </a:endParaRPr>
          </a:p>
        </p:txBody>
      </p:sp>
      <p:pic>
        <p:nvPicPr>
          <p:cNvPr id="21513" name="Picture 9">
            <a:extLst>
              <a:ext uri="{FF2B5EF4-FFF2-40B4-BE49-F238E27FC236}">
                <a16:creationId xmlns:a16="http://schemas.microsoft.com/office/drawing/2014/main" id="{3CEC4B2A-C400-4848-9B52-2181010C0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4222750"/>
            <a:ext cx="4678362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7656" name="Group 8">
            <a:extLst>
              <a:ext uri="{FF2B5EF4-FFF2-40B4-BE49-F238E27FC236}">
                <a16:creationId xmlns:a16="http://schemas.microsoft.com/office/drawing/2014/main" id="{BF66F84F-BB9E-4390-A989-EE7443B6C0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95400" y="1979613"/>
            <a:ext cx="4343400" cy="1143000"/>
            <a:chOff x="2633" y="1829"/>
            <a:chExt cx="5472" cy="1440"/>
          </a:xfrm>
        </p:grpSpPr>
        <p:sp>
          <p:nvSpPr>
            <p:cNvPr id="27657" name="AutoShape 9">
              <a:extLst>
                <a:ext uri="{FF2B5EF4-FFF2-40B4-BE49-F238E27FC236}">
                  <a16:creationId xmlns:a16="http://schemas.microsoft.com/office/drawing/2014/main" id="{4F654AE0-D3F4-4EDA-8C04-65AC548C5B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3" y="1829"/>
              <a:ext cx="547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08063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08063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080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08063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000"/>
            </a:p>
          </p:txBody>
        </p:sp>
        <p:sp>
          <p:nvSpPr>
            <p:cNvPr id="27658" name="AutoShape 9">
              <a:extLst>
                <a:ext uri="{FF2B5EF4-FFF2-40B4-BE49-F238E27FC236}">
                  <a16:creationId xmlns:a16="http://schemas.microsoft.com/office/drawing/2014/main" id="{7499FC58-33D5-412B-947D-0B661C204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1829"/>
              <a:ext cx="5328" cy="1298"/>
            </a:xfrm>
            <a:prstGeom prst="octagon">
              <a:avLst>
                <a:gd name="adj" fmla="val 29282"/>
              </a:avLst>
            </a:prstGeom>
            <a:solidFill>
              <a:srgbClr val="FFFF00"/>
            </a:solidFill>
            <a:ln>
              <a:noFill/>
            </a:ln>
            <a:effectLst>
              <a:outerShdw dist="107763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 anchor="ctr"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536700" indent="-2159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1993900" indent="-2159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2451100" indent="-2159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2908300" indent="-2159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0000"/>
                  </a:solidFill>
                </a:rPr>
                <a:t>.</a:t>
              </a:r>
              <a:endParaRPr lang="fr-FR" altLang="fr-FR"/>
            </a:p>
          </p:txBody>
        </p:sp>
        <p:sp>
          <p:nvSpPr>
            <p:cNvPr id="27659" name="Rectangle 10">
              <a:extLst>
                <a:ext uri="{FF2B5EF4-FFF2-40B4-BE49-F238E27FC236}">
                  <a16:creationId xmlns:a16="http://schemas.microsoft.com/office/drawing/2014/main" id="{E94E32D3-0C1E-40F4-856F-0AEA899A2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1973"/>
              <a:ext cx="4752" cy="10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725" tIns="48987" rIns="99725" bIns="48987"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fr-FR" altLang="fr-FR" sz="5300" b="1">
                  <a:solidFill>
                    <a:srgbClr val="00007D"/>
                  </a:solidFill>
                </a:rPr>
                <a:t> Bac STI2D</a:t>
              </a:r>
              <a:endParaRPr lang="fr-FR" alt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>
            <a:extLst>
              <a:ext uri="{FF2B5EF4-FFF2-40B4-BE49-F238E27FC236}">
                <a16:creationId xmlns:a16="http://schemas.microsoft.com/office/drawing/2014/main" id="{F6D4B487-15CF-401B-B3A8-3C75446F7680}"/>
              </a:ext>
            </a:extLst>
          </p:cNvPr>
          <p:cNvGrpSpPr>
            <a:grpSpLocks/>
          </p:cNvGrpSpPr>
          <p:nvPr/>
        </p:nvGrpSpPr>
        <p:grpSpPr bwMode="auto">
          <a:xfrm>
            <a:off x="4483100" y="0"/>
            <a:ext cx="5597525" cy="2906713"/>
            <a:chOff x="3365" y="0"/>
            <a:chExt cx="2837" cy="1108"/>
          </a:xfrm>
        </p:grpSpPr>
        <p:sp>
          <p:nvSpPr>
            <p:cNvPr id="29709" name="Freeform 3">
              <a:extLst>
                <a:ext uri="{FF2B5EF4-FFF2-40B4-BE49-F238E27FC236}">
                  <a16:creationId xmlns:a16="http://schemas.microsoft.com/office/drawing/2014/main" id="{B0802F1B-6E32-4146-8E38-E185AD4B3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0"/>
              <a:ext cx="2820" cy="855"/>
            </a:xfrm>
            <a:custGeom>
              <a:avLst/>
              <a:gdLst>
                <a:gd name="T0" fmla="*/ 471 w 2820"/>
                <a:gd name="T1" fmla="*/ 179 h 855"/>
                <a:gd name="T2" fmla="*/ 563 w 2820"/>
                <a:gd name="T3" fmla="*/ 136 h 855"/>
                <a:gd name="T4" fmla="*/ 692 w 2820"/>
                <a:gd name="T5" fmla="*/ 112 h 855"/>
                <a:gd name="T6" fmla="*/ 873 w 2820"/>
                <a:gd name="T7" fmla="*/ 99 h 855"/>
                <a:gd name="T8" fmla="*/ 1076 w 2820"/>
                <a:gd name="T9" fmla="*/ 113 h 855"/>
                <a:gd name="T10" fmla="*/ 1191 w 2820"/>
                <a:gd name="T11" fmla="*/ 85 h 855"/>
                <a:gd name="T12" fmla="*/ 1322 w 2820"/>
                <a:gd name="T13" fmla="*/ 31 h 855"/>
                <a:gd name="T14" fmla="*/ 1539 w 2820"/>
                <a:gd name="T15" fmla="*/ 1 h 855"/>
                <a:gd name="T16" fmla="*/ 1762 w 2820"/>
                <a:gd name="T17" fmla="*/ 7 h 855"/>
                <a:gd name="T18" fmla="*/ 1969 w 2820"/>
                <a:gd name="T19" fmla="*/ 48 h 855"/>
                <a:gd name="T20" fmla="*/ 2075 w 2820"/>
                <a:gd name="T21" fmla="*/ 100 h 855"/>
                <a:gd name="T22" fmla="*/ 2167 w 2820"/>
                <a:gd name="T23" fmla="*/ 122 h 855"/>
                <a:gd name="T24" fmla="*/ 2345 w 2820"/>
                <a:gd name="T25" fmla="*/ 136 h 855"/>
                <a:gd name="T26" fmla="*/ 2465 w 2820"/>
                <a:gd name="T27" fmla="*/ 188 h 855"/>
                <a:gd name="T28" fmla="*/ 2482 w 2820"/>
                <a:gd name="T29" fmla="*/ 246 h 855"/>
                <a:gd name="T30" fmla="*/ 2588 w 2820"/>
                <a:gd name="T31" fmla="*/ 249 h 855"/>
                <a:gd name="T32" fmla="*/ 2694 w 2820"/>
                <a:gd name="T33" fmla="*/ 274 h 855"/>
                <a:gd name="T34" fmla="*/ 2752 w 2820"/>
                <a:gd name="T35" fmla="*/ 300 h 855"/>
                <a:gd name="T36" fmla="*/ 2799 w 2820"/>
                <a:gd name="T37" fmla="*/ 342 h 855"/>
                <a:gd name="T38" fmla="*/ 2794 w 2820"/>
                <a:gd name="T39" fmla="*/ 377 h 855"/>
                <a:gd name="T40" fmla="*/ 2799 w 2820"/>
                <a:gd name="T41" fmla="*/ 425 h 855"/>
                <a:gd name="T42" fmla="*/ 2816 w 2820"/>
                <a:gd name="T43" fmla="*/ 470 h 855"/>
                <a:gd name="T44" fmla="*/ 2791 w 2820"/>
                <a:gd name="T45" fmla="*/ 516 h 855"/>
                <a:gd name="T46" fmla="*/ 2802 w 2820"/>
                <a:gd name="T47" fmla="*/ 565 h 855"/>
                <a:gd name="T48" fmla="*/ 2819 w 2820"/>
                <a:gd name="T49" fmla="*/ 610 h 855"/>
                <a:gd name="T50" fmla="*/ 2786 w 2820"/>
                <a:gd name="T51" fmla="*/ 666 h 855"/>
                <a:gd name="T52" fmla="*/ 2702 w 2820"/>
                <a:gd name="T53" fmla="*/ 706 h 855"/>
                <a:gd name="T54" fmla="*/ 2529 w 2820"/>
                <a:gd name="T55" fmla="*/ 733 h 855"/>
                <a:gd name="T56" fmla="*/ 2395 w 2820"/>
                <a:gd name="T57" fmla="*/ 717 h 855"/>
                <a:gd name="T58" fmla="*/ 2320 w 2820"/>
                <a:gd name="T59" fmla="*/ 754 h 855"/>
                <a:gd name="T60" fmla="*/ 2222 w 2820"/>
                <a:gd name="T61" fmla="*/ 778 h 855"/>
                <a:gd name="T62" fmla="*/ 2083 w 2820"/>
                <a:gd name="T63" fmla="*/ 794 h 855"/>
                <a:gd name="T64" fmla="*/ 1921 w 2820"/>
                <a:gd name="T65" fmla="*/ 784 h 855"/>
                <a:gd name="T66" fmla="*/ 1810 w 2820"/>
                <a:gd name="T67" fmla="*/ 795 h 855"/>
                <a:gd name="T68" fmla="*/ 1720 w 2820"/>
                <a:gd name="T69" fmla="*/ 825 h 855"/>
                <a:gd name="T70" fmla="*/ 1595 w 2820"/>
                <a:gd name="T71" fmla="*/ 841 h 855"/>
                <a:gd name="T72" fmla="*/ 1475 w 2820"/>
                <a:gd name="T73" fmla="*/ 837 h 855"/>
                <a:gd name="T74" fmla="*/ 1361 w 2820"/>
                <a:gd name="T75" fmla="*/ 808 h 855"/>
                <a:gd name="T76" fmla="*/ 1280 w 2820"/>
                <a:gd name="T77" fmla="*/ 837 h 855"/>
                <a:gd name="T78" fmla="*/ 1157 w 2820"/>
                <a:gd name="T79" fmla="*/ 854 h 855"/>
                <a:gd name="T80" fmla="*/ 1004 w 2820"/>
                <a:gd name="T81" fmla="*/ 844 h 855"/>
                <a:gd name="T82" fmla="*/ 889 w 2820"/>
                <a:gd name="T83" fmla="*/ 807 h 855"/>
                <a:gd name="T84" fmla="*/ 797 w 2820"/>
                <a:gd name="T85" fmla="*/ 792 h 855"/>
                <a:gd name="T86" fmla="*/ 650 w 2820"/>
                <a:gd name="T87" fmla="*/ 795 h 855"/>
                <a:gd name="T88" fmla="*/ 527 w 2820"/>
                <a:gd name="T89" fmla="*/ 770 h 855"/>
                <a:gd name="T90" fmla="*/ 446 w 2820"/>
                <a:gd name="T91" fmla="*/ 731 h 855"/>
                <a:gd name="T92" fmla="*/ 399 w 2820"/>
                <a:gd name="T93" fmla="*/ 712 h 855"/>
                <a:gd name="T94" fmla="*/ 262 w 2820"/>
                <a:gd name="T95" fmla="*/ 706 h 855"/>
                <a:gd name="T96" fmla="*/ 139 w 2820"/>
                <a:gd name="T97" fmla="*/ 668 h 855"/>
                <a:gd name="T98" fmla="*/ 72 w 2820"/>
                <a:gd name="T99" fmla="*/ 610 h 855"/>
                <a:gd name="T100" fmla="*/ 67 w 2820"/>
                <a:gd name="T101" fmla="*/ 542 h 855"/>
                <a:gd name="T102" fmla="*/ 39 w 2820"/>
                <a:gd name="T103" fmla="*/ 479 h 855"/>
                <a:gd name="T104" fmla="*/ 0 w 2820"/>
                <a:gd name="T105" fmla="*/ 417 h 855"/>
                <a:gd name="T106" fmla="*/ 17 w 2820"/>
                <a:gd name="T107" fmla="*/ 347 h 855"/>
                <a:gd name="T108" fmla="*/ 106 w 2820"/>
                <a:gd name="T109" fmla="*/ 292 h 855"/>
                <a:gd name="T110" fmla="*/ 234 w 2820"/>
                <a:gd name="T111" fmla="*/ 249 h 855"/>
                <a:gd name="T112" fmla="*/ 407 w 2820"/>
                <a:gd name="T113" fmla="*/ 227 h 855"/>
                <a:gd name="T114" fmla="*/ 449 w 2820"/>
                <a:gd name="T115" fmla="*/ 202 h 8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0"/>
                <a:gd name="T175" fmla="*/ 0 h 855"/>
                <a:gd name="T176" fmla="*/ 2820 w 2820"/>
                <a:gd name="T177" fmla="*/ 855 h 8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0" h="855">
                  <a:moveTo>
                    <a:pt x="449" y="202"/>
                  </a:moveTo>
                  <a:lnTo>
                    <a:pt x="471" y="179"/>
                  </a:lnTo>
                  <a:lnTo>
                    <a:pt x="507" y="155"/>
                  </a:lnTo>
                  <a:lnTo>
                    <a:pt x="563" y="136"/>
                  </a:lnTo>
                  <a:lnTo>
                    <a:pt x="633" y="120"/>
                  </a:lnTo>
                  <a:lnTo>
                    <a:pt x="692" y="112"/>
                  </a:lnTo>
                  <a:lnTo>
                    <a:pt x="764" y="103"/>
                  </a:lnTo>
                  <a:lnTo>
                    <a:pt x="873" y="99"/>
                  </a:lnTo>
                  <a:lnTo>
                    <a:pt x="979" y="103"/>
                  </a:lnTo>
                  <a:lnTo>
                    <a:pt x="1076" y="113"/>
                  </a:lnTo>
                  <a:lnTo>
                    <a:pt x="1149" y="125"/>
                  </a:lnTo>
                  <a:lnTo>
                    <a:pt x="1191" y="85"/>
                  </a:lnTo>
                  <a:lnTo>
                    <a:pt x="1246" y="55"/>
                  </a:lnTo>
                  <a:lnTo>
                    <a:pt x="1322" y="31"/>
                  </a:lnTo>
                  <a:lnTo>
                    <a:pt x="1419" y="14"/>
                  </a:lnTo>
                  <a:lnTo>
                    <a:pt x="1539" y="1"/>
                  </a:lnTo>
                  <a:lnTo>
                    <a:pt x="1656" y="0"/>
                  </a:lnTo>
                  <a:lnTo>
                    <a:pt x="1762" y="7"/>
                  </a:lnTo>
                  <a:lnTo>
                    <a:pt x="1879" y="22"/>
                  </a:lnTo>
                  <a:lnTo>
                    <a:pt x="1969" y="48"/>
                  </a:lnTo>
                  <a:lnTo>
                    <a:pt x="2033" y="75"/>
                  </a:lnTo>
                  <a:lnTo>
                    <a:pt x="2075" y="100"/>
                  </a:lnTo>
                  <a:lnTo>
                    <a:pt x="2083" y="133"/>
                  </a:lnTo>
                  <a:lnTo>
                    <a:pt x="2167" y="122"/>
                  </a:lnTo>
                  <a:lnTo>
                    <a:pt x="2264" y="126"/>
                  </a:lnTo>
                  <a:lnTo>
                    <a:pt x="2345" y="136"/>
                  </a:lnTo>
                  <a:lnTo>
                    <a:pt x="2415" y="159"/>
                  </a:lnTo>
                  <a:lnTo>
                    <a:pt x="2465" y="188"/>
                  </a:lnTo>
                  <a:lnTo>
                    <a:pt x="2484" y="222"/>
                  </a:lnTo>
                  <a:lnTo>
                    <a:pt x="2482" y="246"/>
                  </a:lnTo>
                  <a:lnTo>
                    <a:pt x="2529" y="244"/>
                  </a:lnTo>
                  <a:lnTo>
                    <a:pt x="2588" y="249"/>
                  </a:lnTo>
                  <a:lnTo>
                    <a:pt x="2646" y="261"/>
                  </a:lnTo>
                  <a:lnTo>
                    <a:pt x="2694" y="274"/>
                  </a:lnTo>
                  <a:lnTo>
                    <a:pt x="2724" y="285"/>
                  </a:lnTo>
                  <a:lnTo>
                    <a:pt x="2752" y="300"/>
                  </a:lnTo>
                  <a:lnTo>
                    <a:pt x="2783" y="319"/>
                  </a:lnTo>
                  <a:lnTo>
                    <a:pt x="2799" y="342"/>
                  </a:lnTo>
                  <a:lnTo>
                    <a:pt x="2802" y="359"/>
                  </a:lnTo>
                  <a:lnTo>
                    <a:pt x="2794" y="377"/>
                  </a:lnTo>
                  <a:lnTo>
                    <a:pt x="2774" y="400"/>
                  </a:lnTo>
                  <a:lnTo>
                    <a:pt x="2799" y="425"/>
                  </a:lnTo>
                  <a:lnTo>
                    <a:pt x="2811" y="445"/>
                  </a:lnTo>
                  <a:lnTo>
                    <a:pt x="2816" y="470"/>
                  </a:lnTo>
                  <a:lnTo>
                    <a:pt x="2802" y="499"/>
                  </a:lnTo>
                  <a:lnTo>
                    <a:pt x="2791" y="516"/>
                  </a:lnTo>
                  <a:lnTo>
                    <a:pt x="2760" y="537"/>
                  </a:lnTo>
                  <a:lnTo>
                    <a:pt x="2802" y="565"/>
                  </a:lnTo>
                  <a:lnTo>
                    <a:pt x="2816" y="584"/>
                  </a:lnTo>
                  <a:lnTo>
                    <a:pt x="2819" y="610"/>
                  </a:lnTo>
                  <a:lnTo>
                    <a:pt x="2811" y="636"/>
                  </a:lnTo>
                  <a:lnTo>
                    <a:pt x="2786" y="666"/>
                  </a:lnTo>
                  <a:lnTo>
                    <a:pt x="2752" y="687"/>
                  </a:lnTo>
                  <a:lnTo>
                    <a:pt x="2702" y="706"/>
                  </a:lnTo>
                  <a:lnTo>
                    <a:pt x="2618" y="726"/>
                  </a:lnTo>
                  <a:lnTo>
                    <a:pt x="2529" y="733"/>
                  </a:lnTo>
                  <a:lnTo>
                    <a:pt x="2448" y="727"/>
                  </a:lnTo>
                  <a:lnTo>
                    <a:pt x="2395" y="717"/>
                  </a:lnTo>
                  <a:lnTo>
                    <a:pt x="2359" y="737"/>
                  </a:lnTo>
                  <a:lnTo>
                    <a:pt x="2320" y="754"/>
                  </a:lnTo>
                  <a:lnTo>
                    <a:pt x="2286" y="764"/>
                  </a:lnTo>
                  <a:lnTo>
                    <a:pt x="2222" y="778"/>
                  </a:lnTo>
                  <a:lnTo>
                    <a:pt x="2167" y="787"/>
                  </a:lnTo>
                  <a:lnTo>
                    <a:pt x="2083" y="794"/>
                  </a:lnTo>
                  <a:lnTo>
                    <a:pt x="2002" y="793"/>
                  </a:lnTo>
                  <a:lnTo>
                    <a:pt x="1921" y="784"/>
                  </a:lnTo>
                  <a:lnTo>
                    <a:pt x="1851" y="767"/>
                  </a:lnTo>
                  <a:lnTo>
                    <a:pt x="1810" y="795"/>
                  </a:lnTo>
                  <a:lnTo>
                    <a:pt x="1771" y="811"/>
                  </a:lnTo>
                  <a:lnTo>
                    <a:pt x="1720" y="825"/>
                  </a:lnTo>
                  <a:lnTo>
                    <a:pt x="1662" y="837"/>
                  </a:lnTo>
                  <a:lnTo>
                    <a:pt x="1595" y="841"/>
                  </a:lnTo>
                  <a:lnTo>
                    <a:pt x="1534" y="841"/>
                  </a:lnTo>
                  <a:lnTo>
                    <a:pt x="1475" y="837"/>
                  </a:lnTo>
                  <a:lnTo>
                    <a:pt x="1403" y="822"/>
                  </a:lnTo>
                  <a:lnTo>
                    <a:pt x="1361" y="808"/>
                  </a:lnTo>
                  <a:lnTo>
                    <a:pt x="1322" y="825"/>
                  </a:lnTo>
                  <a:lnTo>
                    <a:pt x="1280" y="837"/>
                  </a:lnTo>
                  <a:lnTo>
                    <a:pt x="1230" y="846"/>
                  </a:lnTo>
                  <a:lnTo>
                    <a:pt x="1157" y="854"/>
                  </a:lnTo>
                  <a:lnTo>
                    <a:pt x="1082" y="852"/>
                  </a:lnTo>
                  <a:lnTo>
                    <a:pt x="1004" y="844"/>
                  </a:lnTo>
                  <a:lnTo>
                    <a:pt x="945" y="830"/>
                  </a:lnTo>
                  <a:lnTo>
                    <a:pt x="889" y="807"/>
                  </a:lnTo>
                  <a:lnTo>
                    <a:pt x="856" y="784"/>
                  </a:lnTo>
                  <a:lnTo>
                    <a:pt x="797" y="792"/>
                  </a:lnTo>
                  <a:lnTo>
                    <a:pt x="731" y="797"/>
                  </a:lnTo>
                  <a:lnTo>
                    <a:pt x="650" y="795"/>
                  </a:lnTo>
                  <a:lnTo>
                    <a:pt x="580" y="785"/>
                  </a:lnTo>
                  <a:lnTo>
                    <a:pt x="527" y="770"/>
                  </a:lnTo>
                  <a:lnTo>
                    <a:pt x="482" y="754"/>
                  </a:lnTo>
                  <a:lnTo>
                    <a:pt x="446" y="731"/>
                  </a:lnTo>
                  <a:lnTo>
                    <a:pt x="438" y="706"/>
                  </a:lnTo>
                  <a:lnTo>
                    <a:pt x="399" y="712"/>
                  </a:lnTo>
                  <a:lnTo>
                    <a:pt x="335" y="713"/>
                  </a:lnTo>
                  <a:lnTo>
                    <a:pt x="262" y="706"/>
                  </a:lnTo>
                  <a:lnTo>
                    <a:pt x="190" y="690"/>
                  </a:lnTo>
                  <a:lnTo>
                    <a:pt x="139" y="668"/>
                  </a:lnTo>
                  <a:lnTo>
                    <a:pt x="98" y="639"/>
                  </a:lnTo>
                  <a:lnTo>
                    <a:pt x="72" y="610"/>
                  </a:lnTo>
                  <a:lnTo>
                    <a:pt x="64" y="570"/>
                  </a:lnTo>
                  <a:lnTo>
                    <a:pt x="67" y="542"/>
                  </a:lnTo>
                  <a:lnTo>
                    <a:pt x="89" y="502"/>
                  </a:lnTo>
                  <a:lnTo>
                    <a:pt x="39" y="479"/>
                  </a:lnTo>
                  <a:lnTo>
                    <a:pt x="14" y="449"/>
                  </a:lnTo>
                  <a:lnTo>
                    <a:pt x="0" y="417"/>
                  </a:lnTo>
                  <a:lnTo>
                    <a:pt x="0" y="383"/>
                  </a:lnTo>
                  <a:lnTo>
                    <a:pt x="17" y="347"/>
                  </a:lnTo>
                  <a:lnTo>
                    <a:pt x="50" y="321"/>
                  </a:lnTo>
                  <a:lnTo>
                    <a:pt x="106" y="292"/>
                  </a:lnTo>
                  <a:lnTo>
                    <a:pt x="165" y="270"/>
                  </a:lnTo>
                  <a:lnTo>
                    <a:pt x="234" y="249"/>
                  </a:lnTo>
                  <a:lnTo>
                    <a:pt x="323" y="235"/>
                  </a:lnTo>
                  <a:lnTo>
                    <a:pt x="407" y="227"/>
                  </a:lnTo>
                  <a:lnTo>
                    <a:pt x="446" y="224"/>
                  </a:lnTo>
                  <a:lnTo>
                    <a:pt x="449" y="20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10" name="Oval 4">
              <a:extLst>
                <a:ext uri="{FF2B5EF4-FFF2-40B4-BE49-F238E27FC236}">
                  <a16:creationId xmlns:a16="http://schemas.microsoft.com/office/drawing/2014/main" id="{437D280D-570D-473A-ACC2-4E9CB0F5B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798"/>
              <a:ext cx="422" cy="12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11" name="Oval 5">
              <a:extLst>
                <a:ext uri="{FF2B5EF4-FFF2-40B4-BE49-F238E27FC236}">
                  <a16:creationId xmlns:a16="http://schemas.microsoft.com/office/drawing/2014/main" id="{6895DA2A-681E-47A8-9F50-A9E08EB77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950"/>
              <a:ext cx="326" cy="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12" name="Oval 6">
              <a:extLst>
                <a:ext uri="{FF2B5EF4-FFF2-40B4-BE49-F238E27FC236}">
                  <a16:creationId xmlns:a16="http://schemas.microsoft.com/office/drawing/2014/main" id="{1B668A91-19C3-41DC-9694-2AF287F12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1048"/>
              <a:ext cx="190" cy="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29699" name="Rectangle 7">
            <a:extLst>
              <a:ext uri="{FF2B5EF4-FFF2-40B4-BE49-F238E27FC236}">
                <a16:creationId xmlns:a16="http://schemas.microsoft.com/office/drawing/2014/main" id="{5901CFCA-1498-442D-A200-7AACBE959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287338"/>
            <a:ext cx="52927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5" tIns="48992" rIns="99735" bIns="48992">
            <a:spAutoFit/>
          </a:bodyPr>
          <a:lstStyle>
            <a:lvl1pPr defTabSz="4953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953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953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953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953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fr-FR" altLang="fr-FR" sz="2200">
                <a:solidFill>
                  <a:srgbClr val="000000"/>
                </a:solidFill>
                <a:latin typeface="Balloonist" charset="0"/>
              </a:rPr>
              <a:t>J’aime les expériences, </a:t>
            </a:r>
          </a:p>
          <a:p>
            <a:pPr algn="ctr"/>
            <a:r>
              <a:rPr lang="fr-FR" altLang="fr-FR" sz="2200">
                <a:solidFill>
                  <a:srgbClr val="000000"/>
                </a:solidFill>
                <a:latin typeface="Balloonist" charset="0"/>
              </a:rPr>
              <a:t>les manipulations, </a:t>
            </a:r>
          </a:p>
          <a:p>
            <a:pPr algn="ctr"/>
            <a:r>
              <a:rPr lang="fr-FR" altLang="fr-FR" sz="2200">
                <a:solidFill>
                  <a:srgbClr val="000000"/>
                </a:solidFill>
                <a:latin typeface="Balloonist" charset="0"/>
              </a:rPr>
              <a:t>j’ai des capacités en sciences, </a:t>
            </a:r>
          </a:p>
          <a:p>
            <a:pPr algn="ctr"/>
            <a:r>
              <a:rPr lang="fr-FR" altLang="fr-FR" sz="2200">
                <a:solidFill>
                  <a:srgbClr val="000000"/>
                </a:solidFill>
                <a:latin typeface="Balloonist" charset="0"/>
              </a:rPr>
              <a:t>de la mémoire </a:t>
            </a:r>
          </a:p>
          <a:p>
            <a:pPr algn="ctr"/>
            <a:r>
              <a:rPr lang="fr-FR" altLang="fr-FR" sz="2200">
                <a:solidFill>
                  <a:srgbClr val="000000"/>
                </a:solidFill>
                <a:latin typeface="Balloonist" charset="0"/>
              </a:rPr>
              <a:t>et une rigueur d’esprit</a:t>
            </a:r>
          </a:p>
        </p:txBody>
      </p:sp>
      <p:grpSp>
        <p:nvGrpSpPr>
          <p:cNvPr id="29700" name="Group 8">
            <a:extLst>
              <a:ext uri="{FF2B5EF4-FFF2-40B4-BE49-F238E27FC236}">
                <a16:creationId xmlns:a16="http://schemas.microsoft.com/office/drawing/2014/main" id="{E68886AA-A62E-449D-BF36-31880C141A11}"/>
              </a:ext>
            </a:extLst>
          </p:cNvPr>
          <p:cNvGrpSpPr>
            <a:grpSpLocks/>
          </p:cNvGrpSpPr>
          <p:nvPr/>
        </p:nvGrpSpPr>
        <p:grpSpPr bwMode="auto">
          <a:xfrm>
            <a:off x="3133725" y="2033588"/>
            <a:ext cx="3181350" cy="973137"/>
            <a:chOff x="2304" y="1152"/>
            <a:chExt cx="1817" cy="686"/>
          </a:xfrm>
        </p:grpSpPr>
        <p:sp>
          <p:nvSpPr>
            <p:cNvPr id="29707" name="AutoShape 9">
              <a:extLst>
                <a:ext uri="{FF2B5EF4-FFF2-40B4-BE49-F238E27FC236}">
                  <a16:creationId xmlns:a16="http://schemas.microsoft.com/office/drawing/2014/main" id="{B0962330-C5D7-44DA-A842-005984E02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152"/>
              <a:ext cx="1817" cy="671"/>
            </a:xfrm>
            <a:prstGeom prst="octagon">
              <a:avLst>
                <a:gd name="adj" fmla="val 29282"/>
              </a:avLst>
            </a:prstGeom>
            <a:solidFill>
              <a:srgbClr val="FF9966"/>
            </a:solidFill>
            <a:ln>
              <a:noFill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fr-FR" altLang="fr-FR"/>
            </a:p>
          </p:txBody>
        </p:sp>
        <p:sp>
          <p:nvSpPr>
            <p:cNvPr id="29708" name="Rectangle 10">
              <a:extLst>
                <a:ext uri="{FF2B5EF4-FFF2-40B4-BE49-F238E27FC236}">
                  <a16:creationId xmlns:a16="http://schemas.microsoft.com/office/drawing/2014/main" id="{0CAEC167-E125-4DF8-98E4-E65E01B07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200"/>
              <a:ext cx="1778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9735" tIns="48992" rIns="99735" bIns="48992">
              <a:spAutoFit/>
            </a:bodyPr>
            <a:lstStyle>
              <a:lvl1pPr defTabSz="4953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defTabSz="4953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defTabSz="4953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defTabSz="4953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defTabSz="4953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95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95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95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95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/>
              <a:r>
                <a:rPr lang="fr-FR" altLang="fr-FR" sz="5300" b="1">
                  <a:solidFill>
                    <a:srgbClr val="0000FF"/>
                  </a:solidFill>
                </a:rPr>
                <a:t>BAC STL</a:t>
              </a:r>
            </a:p>
          </p:txBody>
        </p:sp>
      </p:grpSp>
      <p:grpSp>
        <p:nvGrpSpPr>
          <p:cNvPr id="29701" name="Group 11">
            <a:extLst>
              <a:ext uri="{FF2B5EF4-FFF2-40B4-BE49-F238E27FC236}">
                <a16:creationId xmlns:a16="http://schemas.microsoft.com/office/drawing/2014/main" id="{5B9AED10-99D2-4680-9890-590D703B41B3}"/>
              </a:ext>
            </a:extLst>
          </p:cNvPr>
          <p:cNvGrpSpPr>
            <a:grpSpLocks/>
          </p:cNvGrpSpPr>
          <p:nvPr/>
        </p:nvGrpSpPr>
        <p:grpSpPr bwMode="auto">
          <a:xfrm>
            <a:off x="217488" y="420688"/>
            <a:ext cx="2600325" cy="2089150"/>
            <a:chOff x="96" y="240"/>
            <a:chExt cx="2065" cy="1536"/>
          </a:xfrm>
        </p:grpSpPr>
        <p:pic>
          <p:nvPicPr>
            <p:cNvPr id="29705" name="Picture 12">
              <a:extLst>
                <a:ext uri="{FF2B5EF4-FFF2-40B4-BE49-F238E27FC236}">
                  <a16:creationId xmlns:a16="http://schemas.microsoft.com/office/drawing/2014/main" id="{C30CE830-2893-4FC3-A12B-7C9A9173B17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66"/>
              <a:ext cx="130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13">
              <a:extLst>
                <a:ext uri="{FF2B5EF4-FFF2-40B4-BE49-F238E27FC236}">
                  <a16:creationId xmlns:a16="http://schemas.microsoft.com/office/drawing/2014/main" id="{9E5E2036-0C73-47C7-9FAD-99BC7756198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" y="240"/>
              <a:ext cx="1130" cy="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2" name="Rectangle 14">
            <a:extLst>
              <a:ext uri="{FF2B5EF4-FFF2-40B4-BE49-F238E27FC236}">
                <a16:creationId xmlns:a16="http://schemas.microsoft.com/office/drawing/2014/main" id="{350927C6-C890-4047-B331-376CCED4B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065463"/>
            <a:ext cx="88534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735" tIns="48992" rIns="99735" bIns="48992">
            <a:spAutoFit/>
          </a:bodyPr>
          <a:lstStyle>
            <a:lvl1pPr defTabSz="4953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953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953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953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953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fr-FR" altLang="fr-FR" sz="3500" b="1">
                <a:solidFill>
                  <a:srgbClr val="990099"/>
                </a:solidFill>
                <a:latin typeface="Cupertina" charset="0"/>
              </a:rPr>
              <a:t>Sciences et Technologies de Laboratoire</a:t>
            </a:r>
          </a:p>
        </p:txBody>
      </p:sp>
      <p:sp>
        <p:nvSpPr>
          <p:cNvPr id="99343" name="Text Box 15">
            <a:extLst>
              <a:ext uri="{FF2B5EF4-FFF2-40B4-BE49-F238E27FC236}">
                <a16:creationId xmlns:a16="http://schemas.microsoft.com/office/drawing/2014/main" id="{714E1F6B-A809-47E3-A419-734AF2898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859213"/>
            <a:ext cx="55562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5" tIns="48992" rIns="99735" bIns="48992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600" b="1"/>
              <a:t>Emplois dans les industries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2600" b="1"/>
              <a:t> Chimiques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2600" b="1"/>
              <a:t> Agroalimentaires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2600" b="1"/>
              <a:t> Pharmaceutiques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2600" b="1"/>
              <a:t> Cosmétiques</a:t>
            </a:r>
          </a:p>
        </p:txBody>
      </p:sp>
      <p:pic>
        <p:nvPicPr>
          <p:cNvPr id="29704" name="Picture 16" descr="MPj04004250000[1]">
            <a:extLst>
              <a:ext uri="{FF2B5EF4-FFF2-40B4-BE49-F238E27FC236}">
                <a16:creationId xmlns:a16="http://schemas.microsoft.com/office/drawing/2014/main" id="{2C18814C-2839-43F6-8BB8-B4201BAAC43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0313" y="3833813"/>
            <a:ext cx="3770312" cy="37258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9D41588-8A36-4559-B8C8-8277A43BE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7223125"/>
            <a:ext cx="9240837" cy="336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1"/>
                </a:solidFill>
              </a:rPr>
              <a:t>TROISIEME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B7AF608D-9DC0-4473-88B1-DF1E83BC8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5795963"/>
            <a:ext cx="1792288" cy="969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CAP 1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B4972C67-0207-4B9C-9A40-EEC9E5FD6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5795963"/>
            <a:ext cx="1746250" cy="939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2</a:t>
            </a:r>
            <a:r>
              <a:rPr lang="fr-FR" altLang="fr-FR" sz="2000" b="1" baseline="30000"/>
              <a:t>nde</a:t>
            </a:r>
            <a:r>
              <a:rPr lang="fr-FR" altLang="fr-FR" sz="2600" b="1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Professionnelle</a:t>
            </a:r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238B785F-99D2-4D1D-AAD7-34114500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8" y="5764213"/>
            <a:ext cx="2105025" cy="968375"/>
          </a:xfrm>
          <a:prstGeom prst="rect">
            <a:avLst/>
          </a:prstGeom>
          <a:gradFill rotWithShape="1">
            <a:gsLst>
              <a:gs pos="0">
                <a:srgbClr val="58ED15"/>
              </a:gs>
              <a:gs pos="100000">
                <a:srgbClr val="0099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2</a:t>
            </a:r>
            <a:r>
              <a:rPr lang="fr-FR" altLang="fr-FR" sz="2000" b="1" baseline="30000"/>
              <a:t>nde</a:t>
            </a:r>
            <a:r>
              <a:rPr lang="fr-FR" altLang="fr-FR" sz="2000" b="1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G</a:t>
            </a:r>
            <a:r>
              <a:rPr lang="fr-FR" altLang="fr-FR" sz="1800" b="1" baseline="30000"/>
              <a:t>ale</a:t>
            </a:r>
            <a:r>
              <a:rPr lang="fr-FR" altLang="fr-FR" sz="1800" b="1"/>
              <a:t> et Techno</a:t>
            </a:r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F584C637-E0EA-4250-A36E-79D469646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563" y="4337050"/>
            <a:ext cx="1746250" cy="1027113"/>
          </a:xfrm>
          <a:prstGeom prst="rect">
            <a:avLst/>
          </a:prstGeom>
          <a:solidFill>
            <a:srgbClr val="58ED1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</a:t>
            </a:r>
            <a:r>
              <a:rPr lang="fr-FR" altLang="fr-FR" sz="2000" b="1" baseline="30000"/>
              <a:t>ère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Technologique</a:t>
            </a:r>
          </a:p>
        </p:txBody>
      </p:sp>
      <p:sp>
        <p:nvSpPr>
          <p:cNvPr id="115719" name="Rectangle 7">
            <a:extLst>
              <a:ext uri="{FF2B5EF4-FFF2-40B4-BE49-F238E27FC236}">
                <a16:creationId xmlns:a16="http://schemas.microsoft.com/office/drawing/2014/main" id="{5BC4D6C9-BD35-4CA1-93C9-12762FC4C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4356100"/>
            <a:ext cx="1746250" cy="9382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CAP 2</a:t>
            </a:r>
            <a:endParaRPr lang="fr-FR" altLang="fr-FR" sz="1200" b="1"/>
          </a:p>
        </p:txBody>
      </p:sp>
      <p:sp>
        <p:nvSpPr>
          <p:cNvPr id="115720" name="Rectangle 8">
            <a:extLst>
              <a:ext uri="{FF2B5EF4-FFF2-40B4-BE49-F238E27FC236}">
                <a16:creationId xmlns:a16="http://schemas.microsoft.com/office/drawing/2014/main" id="{BA95CF58-D4B7-4DE1-BD69-DD4AEBE10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4356100"/>
            <a:ext cx="1746250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</a:t>
            </a:r>
            <a:r>
              <a:rPr lang="fr-FR" altLang="fr-FR" sz="2000" b="1" baseline="30000"/>
              <a:t>ère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Professionnelle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600" b="1"/>
          </a:p>
        </p:txBody>
      </p:sp>
      <p:sp>
        <p:nvSpPr>
          <p:cNvPr id="115721" name="Rectangle 9">
            <a:extLst>
              <a:ext uri="{FF2B5EF4-FFF2-40B4-BE49-F238E27FC236}">
                <a16:creationId xmlns:a16="http://schemas.microsoft.com/office/drawing/2014/main" id="{8D61A451-1408-4E1E-90D1-B9E2BE1D5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2914650"/>
            <a:ext cx="1747837" cy="936625"/>
          </a:xfrm>
          <a:prstGeom prst="rect">
            <a:avLst/>
          </a:prstGeom>
          <a:solidFill>
            <a:srgbClr val="58ED1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T</a:t>
            </a:r>
            <a:r>
              <a:rPr lang="fr-FR" altLang="fr-FR" sz="2000" b="1" baseline="30000"/>
              <a:t>ale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Bac Techno</a:t>
            </a:r>
          </a:p>
        </p:txBody>
      </p:sp>
      <p:sp>
        <p:nvSpPr>
          <p:cNvPr id="115722" name="Rectangle 10">
            <a:extLst>
              <a:ext uri="{FF2B5EF4-FFF2-40B4-BE49-F238E27FC236}">
                <a16:creationId xmlns:a16="http://schemas.microsoft.com/office/drawing/2014/main" id="{70850BB9-C23C-4AEC-9567-E806D4F2E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75" y="4356100"/>
            <a:ext cx="1746250" cy="1008063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</a:t>
            </a:r>
            <a:r>
              <a:rPr lang="fr-FR" altLang="fr-FR" sz="2000" b="1" baseline="30000"/>
              <a:t>ère</a:t>
            </a:r>
            <a:r>
              <a:rPr lang="fr-FR" altLang="fr-FR" sz="2600" b="1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Générale</a:t>
            </a:r>
          </a:p>
        </p:txBody>
      </p:sp>
      <p:sp>
        <p:nvSpPr>
          <p:cNvPr id="115723" name="Rectangle 11">
            <a:extLst>
              <a:ext uri="{FF2B5EF4-FFF2-40B4-BE49-F238E27FC236}">
                <a16:creationId xmlns:a16="http://schemas.microsoft.com/office/drawing/2014/main" id="{D8FA22D3-C17A-4C5A-936E-029CC2B99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75" y="2914650"/>
            <a:ext cx="1746250" cy="936625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T</a:t>
            </a:r>
            <a:r>
              <a:rPr lang="fr-FR" altLang="fr-FR" sz="2000" b="1" baseline="30000"/>
              <a:t>ale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Bac Général</a:t>
            </a:r>
          </a:p>
        </p:txBody>
      </p:sp>
      <p:sp>
        <p:nvSpPr>
          <p:cNvPr id="115724" name="Rectangle 12">
            <a:extLst>
              <a:ext uri="{FF2B5EF4-FFF2-40B4-BE49-F238E27FC236}">
                <a16:creationId xmlns:a16="http://schemas.microsoft.com/office/drawing/2014/main" id="{D5A4EC47-2695-4572-9A10-7D71A0F9F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2906713"/>
            <a:ext cx="1746250" cy="9445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T</a:t>
            </a:r>
            <a:r>
              <a:rPr lang="fr-FR" altLang="fr-FR" sz="2000" b="1" baseline="30000"/>
              <a:t>ale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Bac Pro</a:t>
            </a:r>
          </a:p>
        </p:txBody>
      </p:sp>
      <p:sp>
        <p:nvSpPr>
          <p:cNvPr id="115725" name="Rectangle 13">
            <a:extLst>
              <a:ext uri="{FF2B5EF4-FFF2-40B4-BE49-F238E27FC236}">
                <a16:creationId xmlns:a16="http://schemas.microsoft.com/office/drawing/2014/main" id="{E7DDFF4F-D707-4142-9BFA-9E1D9D261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1319213"/>
            <a:ext cx="1858963" cy="11128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BTS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(Bac+2)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1"/>
          </a:p>
        </p:txBody>
      </p:sp>
      <p:sp>
        <p:nvSpPr>
          <p:cNvPr id="115726" name="Rectangle 14">
            <a:extLst>
              <a:ext uri="{FF2B5EF4-FFF2-40B4-BE49-F238E27FC236}">
                <a16:creationId xmlns:a16="http://schemas.microsoft.com/office/drawing/2014/main" id="{B227289C-66F8-462D-ACFE-7FDC42BA0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1319213"/>
            <a:ext cx="3732212" cy="11112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/>
              <a:t>BTS, UNIVERSITE, PREPAS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/>
              <a:t>(Bac+2)</a:t>
            </a:r>
          </a:p>
        </p:txBody>
      </p:sp>
      <p:sp>
        <p:nvSpPr>
          <p:cNvPr id="115727" name="Rectangle 15">
            <a:extLst>
              <a:ext uri="{FF2B5EF4-FFF2-40B4-BE49-F238E27FC236}">
                <a16:creationId xmlns:a16="http://schemas.microsoft.com/office/drawing/2014/main" id="{97293CE5-49A4-4E32-A4D2-42E9D0FB0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2" y="842963"/>
            <a:ext cx="4219003" cy="4762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/>
              <a:t>BUT - Licence Pro - Licence (Bac+3)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 dirty="0"/>
          </a:p>
        </p:txBody>
      </p:sp>
      <p:sp>
        <p:nvSpPr>
          <p:cNvPr id="115728" name="Rectangle 16">
            <a:extLst>
              <a:ext uri="{FF2B5EF4-FFF2-40B4-BE49-F238E27FC236}">
                <a16:creationId xmlns:a16="http://schemas.microsoft.com/office/drawing/2014/main" id="{4AA38514-097A-43A5-AB45-D23FE92F0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0" y="525463"/>
            <a:ext cx="3176588" cy="3159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/>
              <a:t>Master (Bac+5)</a:t>
            </a:r>
          </a:p>
        </p:txBody>
      </p:sp>
      <p:sp>
        <p:nvSpPr>
          <p:cNvPr id="115729" name="Rectangle 17">
            <a:extLst>
              <a:ext uri="{FF2B5EF4-FFF2-40B4-BE49-F238E27FC236}">
                <a16:creationId xmlns:a16="http://schemas.microsoft.com/office/drawing/2014/main" id="{986256A7-82FC-4066-B12B-FA7EB11D7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663" y="207963"/>
            <a:ext cx="2938462" cy="31908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Doctorat (Bac+8)</a:t>
            </a:r>
          </a:p>
        </p:txBody>
      </p:sp>
      <p:sp>
        <p:nvSpPr>
          <p:cNvPr id="115730" name="AutoShape 18">
            <a:extLst>
              <a:ext uri="{FF2B5EF4-FFF2-40B4-BE49-F238E27FC236}">
                <a16:creationId xmlns:a16="http://schemas.microsoft.com/office/drawing/2014/main" id="{1F7CB661-1736-4DEF-9BBD-66D6AF36852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54250" y="4787900"/>
            <a:ext cx="1273175" cy="195263"/>
          </a:xfrm>
          <a:prstGeom prst="leftArrow">
            <a:avLst>
              <a:gd name="adj1" fmla="val 50000"/>
              <a:gd name="adj2" fmla="val 1630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32" name="AutoShape 20">
            <a:extLst>
              <a:ext uri="{FF2B5EF4-FFF2-40B4-BE49-F238E27FC236}">
                <a16:creationId xmlns:a16="http://schemas.microsoft.com/office/drawing/2014/main" id="{E0FA6CC0-D4B9-4AA9-915E-0489D1EDEC8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327650" y="4859338"/>
            <a:ext cx="715963" cy="93662"/>
          </a:xfrm>
          <a:prstGeom prst="leftArrow">
            <a:avLst>
              <a:gd name="adj1" fmla="val 50000"/>
              <a:gd name="adj2" fmla="val 191103"/>
            </a:avLst>
          </a:prstGeom>
          <a:solidFill>
            <a:schemeClr val="accent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33" name="AutoShape 21">
            <a:extLst>
              <a:ext uri="{FF2B5EF4-FFF2-40B4-BE49-F238E27FC236}">
                <a16:creationId xmlns:a16="http://schemas.microsoft.com/office/drawing/2014/main" id="{E8B2878C-B49A-4144-9D9A-3B0FAE93F76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4169" y="2942431"/>
            <a:ext cx="2003425" cy="823913"/>
          </a:xfrm>
          <a:prstGeom prst="leftArrow">
            <a:avLst>
              <a:gd name="adj1" fmla="val 50000"/>
              <a:gd name="adj2" fmla="val 607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34" name="AutoShape 22">
            <a:extLst>
              <a:ext uri="{FF2B5EF4-FFF2-40B4-BE49-F238E27FC236}">
                <a16:creationId xmlns:a16="http://schemas.microsoft.com/office/drawing/2014/main" id="{5299C0EA-DAE7-4FB3-BF92-9268CB15A52D}"/>
              </a:ext>
            </a:extLst>
          </p:cNvPr>
          <p:cNvSpPr>
            <a:spLocks noChangeArrowheads="1"/>
          </p:cNvSpPr>
          <p:nvPr/>
        </p:nvSpPr>
        <p:spPr bwMode="auto">
          <a:xfrm rot="2822303">
            <a:off x="2566988" y="2220913"/>
            <a:ext cx="1076325" cy="498475"/>
          </a:xfrm>
          <a:prstGeom prst="leftArrow">
            <a:avLst>
              <a:gd name="adj1" fmla="val 50000"/>
              <a:gd name="adj2" fmla="val 53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35" name="AutoShape 23">
            <a:extLst>
              <a:ext uri="{FF2B5EF4-FFF2-40B4-BE49-F238E27FC236}">
                <a16:creationId xmlns:a16="http://schemas.microsoft.com/office/drawing/2014/main" id="{C365EC8C-0A3C-4EFC-B8FA-813C3AE4DD9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52107" y="2580481"/>
            <a:ext cx="412750" cy="220663"/>
          </a:xfrm>
          <a:prstGeom prst="leftArrow">
            <a:avLst>
              <a:gd name="adj1" fmla="val 50000"/>
              <a:gd name="adj2" fmla="val 467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36" name="AutoShape 24">
            <a:extLst>
              <a:ext uri="{FF2B5EF4-FFF2-40B4-BE49-F238E27FC236}">
                <a16:creationId xmlns:a16="http://schemas.microsoft.com/office/drawing/2014/main" id="{EF81D7D4-8AEE-4CFD-B74D-F9206B8DB2F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78613" y="3868737"/>
            <a:ext cx="431800" cy="396875"/>
          </a:xfrm>
          <a:prstGeom prst="leftArrow">
            <a:avLst>
              <a:gd name="adj1" fmla="val 50000"/>
              <a:gd name="adj2" fmla="val 272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37" name="AutoShape 25">
            <a:extLst>
              <a:ext uri="{FF2B5EF4-FFF2-40B4-BE49-F238E27FC236}">
                <a16:creationId xmlns:a16="http://schemas.microsoft.com/office/drawing/2014/main" id="{5B8D057C-1C86-4596-B7E9-4482DD859907}"/>
              </a:ext>
            </a:extLst>
          </p:cNvPr>
          <p:cNvSpPr>
            <a:spLocks noChangeArrowheads="1"/>
          </p:cNvSpPr>
          <p:nvPr/>
        </p:nvSpPr>
        <p:spPr bwMode="auto">
          <a:xfrm rot="8652727">
            <a:off x="4918075" y="1173163"/>
            <a:ext cx="520700" cy="242887"/>
          </a:xfrm>
          <a:prstGeom prst="leftArrow">
            <a:avLst>
              <a:gd name="adj1" fmla="val 50000"/>
              <a:gd name="adj2" fmla="val 535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38" name="AutoShape 26">
            <a:extLst>
              <a:ext uri="{FF2B5EF4-FFF2-40B4-BE49-F238E27FC236}">
                <a16:creationId xmlns:a16="http://schemas.microsoft.com/office/drawing/2014/main" id="{B8232998-850E-45FA-8A2A-6C11A367856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80994" y="2572544"/>
            <a:ext cx="422275" cy="246063"/>
          </a:xfrm>
          <a:prstGeom prst="leftArrow">
            <a:avLst>
              <a:gd name="adj1" fmla="val 50000"/>
              <a:gd name="adj2" fmla="val 42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39" name="AutoShape 27">
            <a:extLst>
              <a:ext uri="{FF2B5EF4-FFF2-40B4-BE49-F238E27FC236}">
                <a16:creationId xmlns:a16="http://schemas.microsoft.com/office/drawing/2014/main" id="{D3078BF9-45CD-4F8B-883D-4F19F5C1CC1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41557" y="2555081"/>
            <a:ext cx="430212" cy="288925"/>
          </a:xfrm>
          <a:prstGeom prst="leftArrow">
            <a:avLst>
              <a:gd name="adj1" fmla="val 50000"/>
              <a:gd name="adj2" fmla="val 37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40" name="AutoShape 28">
            <a:extLst>
              <a:ext uri="{FF2B5EF4-FFF2-40B4-BE49-F238E27FC236}">
                <a16:creationId xmlns:a16="http://schemas.microsoft.com/office/drawing/2014/main" id="{EA35DF4F-0095-43AE-9EF4-FB431172AE57}"/>
              </a:ext>
            </a:extLst>
          </p:cNvPr>
          <p:cNvSpPr>
            <a:spLocks noChangeArrowheads="1"/>
          </p:cNvSpPr>
          <p:nvPr/>
        </p:nvSpPr>
        <p:spPr bwMode="auto">
          <a:xfrm rot="-336363">
            <a:off x="3455988" y="1016000"/>
            <a:ext cx="1587500" cy="238125"/>
          </a:xfrm>
          <a:prstGeom prst="leftArrow">
            <a:avLst>
              <a:gd name="adj1" fmla="val 50000"/>
              <a:gd name="adj2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41" name="AutoShape 29">
            <a:extLst>
              <a:ext uri="{FF2B5EF4-FFF2-40B4-BE49-F238E27FC236}">
                <a16:creationId xmlns:a16="http://schemas.microsoft.com/office/drawing/2014/main" id="{71FD0D00-024E-49D3-9E12-CAC614AA005D}"/>
              </a:ext>
            </a:extLst>
          </p:cNvPr>
          <p:cNvSpPr>
            <a:spLocks noChangeArrowheads="1"/>
          </p:cNvSpPr>
          <p:nvPr/>
        </p:nvSpPr>
        <p:spPr bwMode="auto">
          <a:xfrm rot="-461844">
            <a:off x="3243263" y="646113"/>
            <a:ext cx="2514600" cy="206375"/>
          </a:xfrm>
          <a:prstGeom prst="leftArrow">
            <a:avLst>
              <a:gd name="adj1" fmla="val 50000"/>
              <a:gd name="adj2" fmla="val 2166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42" name="AutoShape 30">
            <a:extLst>
              <a:ext uri="{FF2B5EF4-FFF2-40B4-BE49-F238E27FC236}">
                <a16:creationId xmlns:a16="http://schemas.microsoft.com/office/drawing/2014/main" id="{EAAF5F01-727A-4EFE-A6E9-70EB9C033388}"/>
              </a:ext>
            </a:extLst>
          </p:cNvPr>
          <p:cNvSpPr>
            <a:spLocks noChangeArrowheads="1"/>
          </p:cNvSpPr>
          <p:nvPr/>
        </p:nvSpPr>
        <p:spPr bwMode="auto">
          <a:xfrm rot="-458184">
            <a:off x="3098800" y="347663"/>
            <a:ext cx="2876550" cy="233362"/>
          </a:xfrm>
          <a:prstGeom prst="leftArrow">
            <a:avLst>
              <a:gd name="adj1" fmla="val 50000"/>
              <a:gd name="adj2" fmla="val 2330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43" name="AutoShape 31">
            <a:extLst>
              <a:ext uri="{FF2B5EF4-FFF2-40B4-BE49-F238E27FC236}">
                <a16:creationId xmlns:a16="http://schemas.microsoft.com/office/drawing/2014/main" id="{9F3382E5-FDF0-4180-BAC8-4C768BA8E4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87619" y="3890169"/>
            <a:ext cx="476250" cy="398462"/>
          </a:xfrm>
          <a:prstGeom prst="leftArrow">
            <a:avLst>
              <a:gd name="adj1" fmla="val 50000"/>
              <a:gd name="adj2" fmla="val 298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44" name="AutoShape 32">
            <a:extLst>
              <a:ext uri="{FF2B5EF4-FFF2-40B4-BE49-F238E27FC236}">
                <a16:creationId xmlns:a16="http://schemas.microsoft.com/office/drawing/2014/main" id="{3825B1C9-3759-46D5-96E3-067FCE2B8F5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28295" y="3898106"/>
            <a:ext cx="474662" cy="396875"/>
          </a:xfrm>
          <a:prstGeom prst="leftArrow">
            <a:avLst>
              <a:gd name="adj1" fmla="val 50000"/>
              <a:gd name="adj2" fmla="val 299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45" name="AutoShape 33">
            <a:extLst>
              <a:ext uri="{FF2B5EF4-FFF2-40B4-BE49-F238E27FC236}">
                <a16:creationId xmlns:a16="http://schemas.microsoft.com/office/drawing/2014/main" id="{9A898EC6-EB5B-4F02-8281-81D03C63755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7506" y="5364957"/>
            <a:ext cx="396875" cy="395288"/>
          </a:xfrm>
          <a:prstGeom prst="leftArrow">
            <a:avLst>
              <a:gd name="adj1" fmla="val 50000"/>
              <a:gd name="adj2" fmla="val 251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46" name="AutoShape 34">
            <a:extLst>
              <a:ext uri="{FF2B5EF4-FFF2-40B4-BE49-F238E27FC236}">
                <a16:creationId xmlns:a16="http://schemas.microsoft.com/office/drawing/2014/main" id="{C0C78A01-809B-4353-82D5-775DE1E5F2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70775" y="5381625"/>
            <a:ext cx="288925" cy="3968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47" name="AutoShape 35">
            <a:extLst>
              <a:ext uri="{FF2B5EF4-FFF2-40B4-BE49-F238E27FC236}">
                <a16:creationId xmlns:a16="http://schemas.microsoft.com/office/drawing/2014/main" id="{89F56452-391A-4270-9465-5C05917C21A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94738" y="5381625"/>
            <a:ext cx="288925" cy="3968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48" name="AutoShape 36">
            <a:extLst>
              <a:ext uri="{FF2B5EF4-FFF2-40B4-BE49-F238E27FC236}">
                <a16:creationId xmlns:a16="http://schemas.microsoft.com/office/drawing/2014/main" id="{6AE8D37C-B5AC-41C8-A5A2-ADF8F47A6A0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13632" y="5330031"/>
            <a:ext cx="469900" cy="398463"/>
          </a:xfrm>
          <a:prstGeom prst="leftArrow">
            <a:avLst>
              <a:gd name="adj1" fmla="val 50000"/>
              <a:gd name="adj2" fmla="val 294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49" name="AutoShape 37">
            <a:extLst>
              <a:ext uri="{FF2B5EF4-FFF2-40B4-BE49-F238E27FC236}">
                <a16:creationId xmlns:a16="http://schemas.microsoft.com/office/drawing/2014/main" id="{9C56A981-C7F3-46CC-93A5-B254ABEF4EE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10457" y="6755606"/>
            <a:ext cx="476250" cy="398463"/>
          </a:xfrm>
          <a:prstGeom prst="leftArrow">
            <a:avLst>
              <a:gd name="adj1" fmla="val 50000"/>
              <a:gd name="adj2" fmla="val 298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50" name="AutoShape 38">
            <a:extLst>
              <a:ext uri="{FF2B5EF4-FFF2-40B4-BE49-F238E27FC236}">
                <a16:creationId xmlns:a16="http://schemas.microsoft.com/office/drawing/2014/main" id="{9DBBB378-FC40-48FD-AE2F-F553D4CDB36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27501" y="6756400"/>
            <a:ext cx="476250" cy="396875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51" name="AutoShape 39">
            <a:extLst>
              <a:ext uri="{FF2B5EF4-FFF2-40B4-BE49-F238E27FC236}">
                <a16:creationId xmlns:a16="http://schemas.microsoft.com/office/drawing/2014/main" id="{7FB826A8-7C3E-4E73-B941-CB2E28B47FC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18463" y="6756400"/>
            <a:ext cx="476250" cy="396875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52" name="AutoShape 40">
            <a:extLst>
              <a:ext uri="{FF2B5EF4-FFF2-40B4-BE49-F238E27FC236}">
                <a16:creationId xmlns:a16="http://schemas.microsoft.com/office/drawing/2014/main" id="{F7B94F40-E0D7-4FC4-88B6-794083E6573D}"/>
              </a:ext>
            </a:extLst>
          </p:cNvPr>
          <p:cNvSpPr>
            <a:spLocks noChangeArrowheads="1"/>
          </p:cNvSpPr>
          <p:nvPr/>
        </p:nvSpPr>
        <p:spPr bwMode="auto">
          <a:xfrm rot="8652727">
            <a:off x="5191125" y="2716213"/>
            <a:ext cx="1055688" cy="117475"/>
          </a:xfrm>
          <a:prstGeom prst="leftArrow">
            <a:avLst>
              <a:gd name="adj1" fmla="val 50000"/>
              <a:gd name="adj2" fmla="val 909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53" name="AutoShape 41">
            <a:extLst>
              <a:ext uri="{FF2B5EF4-FFF2-40B4-BE49-F238E27FC236}">
                <a16:creationId xmlns:a16="http://schemas.microsoft.com/office/drawing/2014/main" id="{27AE0074-9DC2-485D-91B9-BB700A77C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1474788"/>
            <a:ext cx="627063" cy="360362"/>
          </a:xfrm>
          <a:prstGeom prst="leftArrow">
            <a:avLst>
              <a:gd name="adj1" fmla="val 50000"/>
              <a:gd name="adj2" fmla="val 582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5754" name="Oval 42">
            <a:extLst>
              <a:ext uri="{FF2B5EF4-FFF2-40B4-BE49-F238E27FC236}">
                <a16:creationId xmlns:a16="http://schemas.microsoft.com/office/drawing/2014/main" id="{DD5396CA-1522-459E-B1AF-919F9F7B6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3192463" cy="1717675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bg1"/>
                </a:solidFill>
              </a:rPr>
              <a:t>VIE PROFESSIONNELLE</a:t>
            </a:r>
            <a:endParaRPr lang="fr-FR" altLang="fr-FR" sz="2600" b="1">
              <a:solidFill>
                <a:schemeClr val="bg1"/>
              </a:solidFill>
            </a:endParaRPr>
          </a:p>
        </p:txBody>
      </p:sp>
      <p:sp>
        <p:nvSpPr>
          <p:cNvPr id="115755" name="Line 43">
            <a:extLst>
              <a:ext uri="{FF2B5EF4-FFF2-40B4-BE49-F238E27FC236}">
                <a16:creationId xmlns:a16="http://schemas.microsoft.com/office/drawing/2014/main" id="{EE8BB5AF-3AE2-428F-B88E-B2845817BC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92725" y="6215063"/>
            <a:ext cx="1890713" cy="12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Line 43">
            <a:extLst>
              <a:ext uri="{FF2B5EF4-FFF2-40B4-BE49-F238E27FC236}">
                <a16:creationId xmlns:a16="http://schemas.microsoft.com/office/drawing/2014/main" id="{859F997B-8B34-4C42-A094-ECCE00819B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70500" y="5407025"/>
            <a:ext cx="1952625" cy="576263"/>
          </a:xfrm>
          <a:prstGeom prst="line">
            <a:avLst/>
          </a:prstGeom>
          <a:ln w="57150"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6" name="AutoShape 20">
            <a:extLst>
              <a:ext uri="{FF2B5EF4-FFF2-40B4-BE49-F238E27FC236}">
                <a16:creationId xmlns:a16="http://schemas.microsoft.com/office/drawing/2014/main" id="{0BCCF252-3BB2-4334-AF69-6F87DFA30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850" y="4622800"/>
            <a:ext cx="715963" cy="93663"/>
          </a:xfrm>
          <a:prstGeom prst="leftArrow">
            <a:avLst>
              <a:gd name="adj1" fmla="val 50000"/>
              <a:gd name="adj2" fmla="val 191101"/>
            </a:avLst>
          </a:prstGeom>
          <a:solidFill>
            <a:schemeClr val="accent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189" name="AutoShape 18">
            <a:extLst>
              <a:ext uri="{FF2B5EF4-FFF2-40B4-BE49-F238E27FC236}">
                <a16:creationId xmlns:a16="http://schemas.microsoft.com/office/drawing/2014/main" id="{05B39319-E72E-4510-91C1-7EC2423B8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4500563"/>
            <a:ext cx="1273175" cy="195262"/>
          </a:xfrm>
          <a:prstGeom prst="leftArrow">
            <a:avLst>
              <a:gd name="adj1" fmla="val 50000"/>
              <a:gd name="adj2" fmla="val 1630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190" name="AutoShape 19">
            <a:extLst>
              <a:ext uri="{FF2B5EF4-FFF2-40B4-BE49-F238E27FC236}">
                <a16:creationId xmlns:a16="http://schemas.microsoft.com/office/drawing/2014/main" id="{BC1901EF-5324-4F7C-8EFD-96D25C4FA691}"/>
              </a:ext>
            </a:extLst>
          </p:cNvPr>
          <p:cNvSpPr>
            <a:spLocks noChangeArrowheads="1"/>
          </p:cNvSpPr>
          <p:nvPr/>
        </p:nvSpPr>
        <p:spPr bwMode="auto">
          <a:xfrm rot="1774879">
            <a:off x="2271713" y="5573713"/>
            <a:ext cx="1192212" cy="187325"/>
          </a:xfrm>
          <a:prstGeom prst="leftArrow">
            <a:avLst>
              <a:gd name="adj1" fmla="val 50000"/>
              <a:gd name="adj2" fmla="val 3596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  <p:bldP spid="115716" grpId="0" animBg="1"/>
      <p:bldP spid="115717" grpId="0" animBg="1"/>
      <p:bldP spid="115718" grpId="0" animBg="1"/>
      <p:bldP spid="115719" grpId="0" animBg="1"/>
      <p:bldP spid="115720" grpId="0" animBg="1"/>
      <p:bldP spid="115721" grpId="0" animBg="1"/>
      <p:bldP spid="115722" grpId="0" animBg="1"/>
      <p:bldP spid="115723" grpId="0" animBg="1"/>
      <p:bldP spid="115724" grpId="0" animBg="1"/>
      <p:bldP spid="115725" grpId="0" animBg="1"/>
      <p:bldP spid="115726" grpId="0" animBg="1"/>
      <p:bldP spid="115727" grpId="0" animBg="1"/>
      <p:bldP spid="115728" grpId="0" animBg="1"/>
      <p:bldP spid="115729" grpId="0" animBg="1"/>
      <p:bldP spid="115730" grpId="0" animBg="1"/>
      <p:bldP spid="115732" grpId="0" animBg="1"/>
      <p:bldP spid="115733" grpId="0" animBg="1"/>
      <p:bldP spid="115734" grpId="0" animBg="1"/>
      <p:bldP spid="115735" grpId="0" animBg="1"/>
      <p:bldP spid="115736" grpId="0" animBg="1"/>
      <p:bldP spid="115737" grpId="0" animBg="1"/>
      <p:bldP spid="115738" grpId="0" animBg="1"/>
      <p:bldP spid="115739" grpId="0" animBg="1"/>
      <p:bldP spid="115740" grpId="0" animBg="1"/>
      <p:bldP spid="115741" grpId="0" animBg="1"/>
      <p:bldP spid="115742" grpId="0" animBg="1"/>
      <p:bldP spid="115743" grpId="0" animBg="1"/>
      <p:bldP spid="115744" grpId="0" animBg="1"/>
      <p:bldP spid="115745" grpId="0" animBg="1"/>
      <p:bldP spid="115746" grpId="0" animBg="1"/>
      <p:bldP spid="115747" grpId="0" animBg="1"/>
      <p:bldP spid="115748" grpId="0" animBg="1"/>
      <p:bldP spid="115749" grpId="0" animBg="1"/>
      <p:bldP spid="115750" grpId="0" animBg="1"/>
      <p:bldP spid="115751" grpId="0" animBg="1"/>
      <p:bldP spid="115752" grpId="0" animBg="1"/>
      <p:bldP spid="115753" grpId="0" animBg="1"/>
      <p:bldP spid="115754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>
            <a:extLst>
              <a:ext uri="{FF2B5EF4-FFF2-40B4-BE49-F238E27FC236}">
                <a16:creationId xmlns:a16="http://schemas.microsoft.com/office/drawing/2014/main" id="{05E38980-EFA6-432D-A7F6-5EE57642E2CD}"/>
              </a:ext>
            </a:extLst>
          </p:cNvPr>
          <p:cNvGrpSpPr>
            <a:grpSpLocks/>
          </p:cNvGrpSpPr>
          <p:nvPr/>
        </p:nvGrpSpPr>
        <p:grpSpPr bwMode="auto">
          <a:xfrm>
            <a:off x="4881563" y="0"/>
            <a:ext cx="5124450" cy="2827338"/>
            <a:chOff x="3106" y="0"/>
            <a:chExt cx="2611" cy="1580"/>
          </a:xfrm>
        </p:grpSpPr>
        <p:grpSp>
          <p:nvGrpSpPr>
            <p:cNvPr id="30729" name="Group 3">
              <a:extLst>
                <a:ext uri="{FF2B5EF4-FFF2-40B4-BE49-F238E27FC236}">
                  <a16:creationId xmlns:a16="http://schemas.microsoft.com/office/drawing/2014/main" id="{2348949F-6AEC-49EC-9D45-174D67C6DB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6" y="0"/>
              <a:ext cx="2611" cy="1580"/>
              <a:chOff x="3365" y="48"/>
              <a:chExt cx="2828" cy="1532"/>
            </a:xfrm>
          </p:grpSpPr>
          <p:sp>
            <p:nvSpPr>
              <p:cNvPr id="30731" name="Freeform 4">
                <a:extLst>
                  <a:ext uri="{FF2B5EF4-FFF2-40B4-BE49-F238E27FC236}">
                    <a16:creationId xmlns:a16="http://schemas.microsoft.com/office/drawing/2014/main" id="{B8E277DF-CD2C-4540-A827-DE6A506C6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48"/>
                <a:ext cx="2811" cy="1180"/>
              </a:xfrm>
              <a:custGeom>
                <a:avLst/>
                <a:gdLst>
                  <a:gd name="T0" fmla="*/ 470 w 2811"/>
                  <a:gd name="T1" fmla="*/ 247 h 1180"/>
                  <a:gd name="T2" fmla="*/ 561 w 2811"/>
                  <a:gd name="T3" fmla="*/ 188 h 1180"/>
                  <a:gd name="T4" fmla="*/ 689 w 2811"/>
                  <a:gd name="T5" fmla="*/ 155 h 1180"/>
                  <a:gd name="T6" fmla="*/ 870 w 2811"/>
                  <a:gd name="T7" fmla="*/ 137 h 1180"/>
                  <a:gd name="T8" fmla="*/ 1073 w 2811"/>
                  <a:gd name="T9" fmla="*/ 156 h 1180"/>
                  <a:gd name="T10" fmla="*/ 1187 w 2811"/>
                  <a:gd name="T11" fmla="*/ 118 h 1180"/>
                  <a:gd name="T12" fmla="*/ 1317 w 2811"/>
                  <a:gd name="T13" fmla="*/ 43 h 1180"/>
                  <a:gd name="T14" fmla="*/ 1534 w 2811"/>
                  <a:gd name="T15" fmla="*/ 2 h 1180"/>
                  <a:gd name="T16" fmla="*/ 1757 w 2811"/>
                  <a:gd name="T17" fmla="*/ 10 h 1180"/>
                  <a:gd name="T18" fmla="*/ 1962 w 2811"/>
                  <a:gd name="T19" fmla="*/ 67 h 1180"/>
                  <a:gd name="T20" fmla="*/ 2068 w 2811"/>
                  <a:gd name="T21" fmla="*/ 139 h 1180"/>
                  <a:gd name="T22" fmla="*/ 2160 w 2811"/>
                  <a:gd name="T23" fmla="*/ 169 h 1180"/>
                  <a:gd name="T24" fmla="*/ 2337 w 2811"/>
                  <a:gd name="T25" fmla="*/ 188 h 1180"/>
                  <a:gd name="T26" fmla="*/ 2457 w 2811"/>
                  <a:gd name="T27" fmla="*/ 260 h 1180"/>
                  <a:gd name="T28" fmla="*/ 2474 w 2811"/>
                  <a:gd name="T29" fmla="*/ 339 h 1180"/>
                  <a:gd name="T30" fmla="*/ 2579 w 2811"/>
                  <a:gd name="T31" fmla="*/ 344 h 1180"/>
                  <a:gd name="T32" fmla="*/ 2685 w 2811"/>
                  <a:gd name="T33" fmla="*/ 378 h 1180"/>
                  <a:gd name="T34" fmla="*/ 2743 w 2811"/>
                  <a:gd name="T35" fmla="*/ 414 h 1180"/>
                  <a:gd name="T36" fmla="*/ 2791 w 2811"/>
                  <a:gd name="T37" fmla="*/ 472 h 1180"/>
                  <a:gd name="T38" fmla="*/ 2785 w 2811"/>
                  <a:gd name="T39" fmla="*/ 521 h 1180"/>
                  <a:gd name="T40" fmla="*/ 2791 w 2811"/>
                  <a:gd name="T41" fmla="*/ 586 h 1180"/>
                  <a:gd name="T42" fmla="*/ 2807 w 2811"/>
                  <a:gd name="T43" fmla="*/ 648 h 1180"/>
                  <a:gd name="T44" fmla="*/ 2782 w 2811"/>
                  <a:gd name="T45" fmla="*/ 712 h 1180"/>
                  <a:gd name="T46" fmla="*/ 2793 w 2811"/>
                  <a:gd name="T47" fmla="*/ 781 h 1180"/>
                  <a:gd name="T48" fmla="*/ 2810 w 2811"/>
                  <a:gd name="T49" fmla="*/ 843 h 1180"/>
                  <a:gd name="T50" fmla="*/ 2777 w 2811"/>
                  <a:gd name="T51" fmla="*/ 919 h 1180"/>
                  <a:gd name="T52" fmla="*/ 2693 w 2811"/>
                  <a:gd name="T53" fmla="*/ 975 h 1180"/>
                  <a:gd name="T54" fmla="*/ 2521 w 2811"/>
                  <a:gd name="T55" fmla="*/ 1012 h 1180"/>
                  <a:gd name="T56" fmla="*/ 2388 w 2811"/>
                  <a:gd name="T57" fmla="*/ 989 h 1180"/>
                  <a:gd name="T58" fmla="*/ 2312 w 2811"/>
                  <a:gd name="T59" fmla="*/ 1040 h 1180"/>
                  <a:gd name="T60" fmla="*/ 2215 w 2811"/>
                  <a:gd name="T61" fmla="*/ 1074 h 1180"/>
                  <a:gd name="T62" fmla="*/ 2076 w 2811"/>
                  <a:gd name="T63" fmla="*/ 1096 h 1180"/>
                  <a:gd name="T64" fmla="*/ 1915 w 2811"/>
                  <a:gd name="T65" fmla="*/ 1082 h 1180"/>
                  <a:gd name="T66" fmla="*/ 1804 w 2811"/>
                  <a:gd name="T67" fmla="*/ 1098 h 1180"/>
                  <a:gd name="T68" fmla="*/ 1715 w 2811"/>
                  <a:gd name="T69" fmla="*/ 1139 h 1180"/>
                  <a:gd name="T70" fmla="*/ 1590 w 2811"/>
                  <a:gd name="T71" fmla="*/ 1161 h 1180"/>
                  <a:gd name="T72" fmla="*/ 1470 w 2811"/>
                  <a:gd name="T73" fmla="*/ 1155 h 1180"/>
                  <a:gd name="T74" fmla="*/ 1356 w 2811"/>
                  <a:gd name="T75" fmla="*/ 1115 h 1180"/>
                  <a:gd name="T76" fmla="*/ 1276 w 2811"/>
                  <a:gd name="T77" fmla="*/ 1155 h 1180"/>
                  <a:gd name="T78" fmla="*/ 1153 w 2811"/>
                  <a:gd name="T79" fmla="*/ 1179 h 1180"/>
                  <a:gd name="T80" fmla="*/ 1001 w 2811"/>
                  <a:gd name="T81" fmla="*/ 1165 h 1180"/>
                  <a:gd name="T82" fmla="*/ 887 w 2811"/>
                  <a:gd name="T83" fmla="*/ 1114 h 1180"/>
                  <a:gd name="T84" fmla="*/ 795 w 2811"/>
                  <a:gd name="T85" fmla="*/ 1093 h 1180"/>
                  <a:gd name="T86" fmla="*/ 648 w 2811"/>
                  <a:gd name="T87" fmla="*/ 1098 h 1180"/>
                  <a:gd name="T88" fmla="*/ 525 w 2811"/>
                  <a:gd name="T89" fmla="*/ 1063 h 1180"/>
                  <a:gd name="T90" fmla="*/ 445 w 2811"/>
                  <a:gd name="T91" fmla="*/ 1009 h 1180"/>
                  <a:gd name="T92" fmla="*/ 397 w 2811"/>
                  <a:gd name="T93" fmla="*/ 983 h 1180"/>
                  <a:gd name="T94" fmla="*/ 261 w 2811"/>
                  <a:gd name="T95" fmla="*/ 975 h 1180"/>
                  <a:gd name="T96" fmla="*/ 139 w 2811"/>
                  <a:gd name="T97" fmla="*/ 922 h 1180"/>
                  <a:gd name="T98" fmla="*/ 72 w 2811"/>
                  <a:gd name="T99" fmla="*/ 843 h 1180"/>
                  <a:gd name="T100" fmla="*/ 67 w 2811"/>
                  <a:gd name="T101" fmla="*/ 749 h 1180"/>
                  <a:gd name="T102" fmla="*/ 39 w 2811"/>
                  <a:gd name="T103" fmla="*/ 661 h 1180"/>
                  <a:gd name="T104" fmla="*/ 0 w 2811"/>
                  <a:gd name="T105" fmla="*/ 575 h 1180"/>
                  <a:gd name="T106" fmla="*/ 17 w 2811"/>
                  <a:gd name="T107" fmla="*/ 480 h 1180"/>
                  <a:gd name="T108" fmla="*/ 106 w 2811"/>
                  <a:gd name="T109" fmla="*/ 403 h 1180"/>
                  <a:gd name="T110" fmla="*/ 233 w 2811"/>
                  <a:gd name="T111" fmla="*/ 344 h 1180"/>
                  <a:gd name="T112" fmla="*/ 406 w 2811"/>
                  <a:gd name="T113" fmla="*/ 314 h 1180"/>
                  <a:gd name="T114" fmla="*/ 447 w 2811"/>
                  <a:gd name="T115" fmla="*/ 279 h 11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11"/>
                  <a:gd name="T175" fmla="*/ 0 h 1180"/>
                  <a:gd name="T176" fmla="*/ 2811 w 2811"/>
                  <a:gd name="T177" fmla="*/ 1180 h 118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11" h="1180">
                    <a:moveTo>
                      <a:pt x="447" y="279"/>
                    </a:moveTo>
                    <a:lnTo>
                      <a:pt x="470" y="247"/>
                    </a:lnTo>
                    <a:lnTo>
                      <a:pt x="506" y="213"/>
                    </a:lnTo>
                    <a:lnTo>
                      <a:pt x="561" y="188"/>
                    </a:lnTo>
                    <a:lnTo>
                      <a:pt x="631" y="166"/>
                    </a:lnTo>
                    <a:lnTo>
                      <a:pt x="689" y="155"/>
                    </a:lnTo>
                    <a:lnTo>
                      <a:pt x="762" y="142"/>
                    </a:lnTo>
                    <a:lnTo>
                      <a:pt x="870" y="137"/>
                    </a:lnTo>
                    <a:lnTo>
                      <a:pt x="976" y="142"/>
                    </a:lnTo>
                    <a:lnTo>
                      <a:pt x="1073" y="156"/>
                    </a:lnTo>
                    <a:lnTo>
                      <a:pt x="1145" y="172"/>
                    </a:lnTo>
                    <a:lnTo>
                      <a:pt x="1187" y="118"/>
                    </a:lnTo>
                    <a:lnTo>
                      <a:pt x="1242" y="76"/>
                    </a:lnTo>
                    <a:lnTo>
                      <a:pt x="1317" y="43"/>
                    </a:lnTo>
                    <a:lnTo>
                      <a:pt x="1415" y="19"/>
                    </a:lnTo>
                    <a:lnTo>
                      <a:pt x="1534" y="2"/>
                    </a:lnTo>
                    <a:lnTo>
                      <a:pt x="1651" y="0"/>
                    </a:lnTo>
                    <a:lnTo>
                      <a:pt x="1757" y="10"/>
                    </a:lnTo>
                    <a:lnTo>
                      <a:pt x="1873" y="30"/>
                    </a:lnTo>
                    <a:lnTo>
                      <a:pt x="1962" y="67"/>
                    </a:lnTo>
                    <a:lnTo>
                      <a:pt x="2026" y="104"/>
                    </a:lnTo>
                    <a:lnTo>
                      <a:pt x="2068" y="139"/>
                    </a:lnTo>
                    <a:lnTo>
                      <a:pt x="2076" y="183"/>
                    </a:lnTo>
                    <a:lnTo>
                      <a:pt x="2160" y="169"/>
                    </a:lnTo>
                    <a:lnTo>
                      <a:pt x="2257" y="174"/>
                    </a:lnTo>
                    <a:lnTo>
                      <a:pt x="2337" y="188"/>
                    </a:lnTo>
                    <a:lnTo>
                      <a:pt x="2407" y="220"/>
                    </a:lnTo>
                    <a:lnTo>
                      <a:pt x="2457" y="260"/>
                    </a:lnTo>
                    <a:lnTo>
                      <a:pt x="2476" y="306"/>
                    </a:lnTo>
                    <a:lnTo>
                      <a:pt x="2474" y="339"/>
                    </a:lnTo>
                    <a:lnTo>
                      <a:pt x="2521" y="336"/>
                    </a:lnTo>
                    <a:lnTo>
                      <a:pt x="2579" y="344"/>
                    </a:lnTo>
                    <a:lnTo>
                      <a:pt x="2638" y="360"/>
                    </a:lnTo>
                    <a:lnTo>
                      <a:pt x="2685" y="378"/>
                    </a:lnTo>
                    <a:lnTo>
                      <a:pt x="2715" y="394"/>
                    </a:lnTo>
                    <a:lnTo>
                      <a:pt x="2743" y="414"/>
                    </a:lnTo>
                    <a:lnTo>
                      <a:pt x="2774" y="440"/>
                    </a:lnTo>
                    <a:lnTo>
                      <a:pt x="2791" y="472"/>
                    </a:lnTo>
                    <a:lnTo>
                      <a:pt x="2793" y="495"/>
                    </a:lnTo>
                    <a:lnTo>
                      <a:pt x="2785" y="521"/>
                    </a:lnTo>
                    <a:lnTo>
                      <a:pt x="2766" y="553"/>
                    </a:lnTo>
                    <a:lnTo>
                      <a:pt x="2791" y="586"/>
                    </a:lnTo>
                    <a:lnTo>
                      <a:pt x="2802" y="615"/>
                    </a:lnTo>
                    <a:lnTo>
                      <a:pt x="2807" y="648"/>
                    </a:lnTo>
                    <a:lnTo>
                      <a:pt x="2793" y="688"/>
                    </a:lnTo>
                    <a:lnTo>
                      <a:pt x="2782" y="712"/>
                    </a:lnTo>
                    <a:lnTo>
                      <a:pt x="2752" y="741"/>
                    </a:lnTo>
                    <a:lnTo>
                      <a:pt x="2793" y="781"/>
                    </a:lnTo>
                    <a:lnTo>
                      <a:pt x="2807" y="806"/>
                    </a:lnTo>
                    <a:lnTo>
                      <a:pt x="2810" y="843"/>
                    </a:lnTo>
                    <a:lnTo>
                      <a:pt x="2802" y="878"/>
                    </a:lnTo>
                    <a:lnTo>
                      <a:pt x="2777" y="919"/>
                    </a:lnTo>
                    <a:lnTo>
                      <a:pt x="2743" y="948"/>
                    </a:lnTo>
                    <a:lnTo>
                      <a:pt x="2693" y="975"/>
                    </a:lnTo>
                    <a:lnTo>
                      <a:pt x="2610" y="1002"/>
                    </a:lnTo>
                    <a:lnTo>
                      <a:pt x="2521" y="1012"/>
                    </a:lnTo>
                    <a:lnTo>
                      <a:pt x="2440" y="1004"/>
                    </a:lnTo>
                    <a:lnTo>
                      <a:pt x="2388" y="989"/>
                    </a:lnTo>
                    <a:lnTo>
                      <a:pt x="2351" y="1018"/>
                    </a:lnTo>
                    <a:lnTo>
                      <a:pt x="2312" y="1040"/>
                    </a:lnTo>
                    <a:lnTo>
                      <a:pt x="2279" y="1055"/>
                    </a:lnTo>
                    <a:lnTo>
                      <a:pt x="2215" y="1074"/>
                    </a:lnTo>
                    <a:lnTo>
                      <a:pt x="2160" y="1087"/>
                    </a:lnTo>
                    <a:lnTo>
                      <a:pt x="2076" y="1096"/>
                    </a:lnTo>
                    <a:lnTo>
                      <a:pt x="1996" y="1095"/>
                    </a:lnTo>
                    <a:lnTo>
                      <a:pt x="1915" y="1082"/>
                    </a:lnTo>
                    <a:lnTo>
                      <a:pt x="1846" y="1060"/>
                    </a:lnTo>
                    <a:lnTo>
                      <a:pt x="1804" y="1098"/>
                    </a:lnTo>
                    <a:lnTo>
                      <a:pt x="1765" y="1120"/>
                    </a:lnTo>
                    <a:lnTo>
                      <a:pt x="1715" y="1139"/>
                    </a:lnTo>
                    <a:lnTo>
                      <a:pt x="1657" y="1155"/>
                    </a:lnTo>
                    <a:lnTo>
                      <a:pt x="1590" y="1161"/>
                    </a:lnTo>
                    <a:lnTo>
                      <a:pt x="1529" y="1161"/>
                    </a:lnTo>
                    <a:lnTo>
                      <a:pt x="1470" y="1155"/>
                    </a:lnTo>
                    <a:lnTo>
                      <a:pt x="1398" y="1134"/>
                    </a:lnTo>
                    <a:lnTo>
                      <a:pt x="1356" y="1115"/>
                    </a:lnTo>
                    <a:lnTo>
                      <a:pt x="1317" y="1139"/>
                    </a:lnTo>
                    <a:lnTo>
                      <a:pt x="1276" y="1155"/>
                    </a:lnTo>
                    <a:lnTo>
                      <a:pt x="1226" y="1168"/>
                    </a:lnTo>
                    <a:lnTo>
                      <a:pt x="1153" y="1179"/>
                    </a:lnTo>
                    <a:lnTo>
                      <a:pt x="1078" y="1176"/>
                    </a:lnTo>
                    <a:lnTo>
                      <a:pt x="1001" y="1165"/>
                    </a:lnTo>
                    <a:lnTo>
                      <a:pt x="942" y="1146"/>
                    </a:lnTo>
                    <a:lnTo>
                      <a:pt x="887" y="1114"/>
                    </a:lnTo>
                    <a:lnTo>
                      <a:pt x="853" y="1082"/>
                    </a:lnTo>
                    <a:lnTo>
                      <a:pt x="795" y="1093"/>
                    </a:lnTo>
                    <a:lnTo>
                      <a:pt x="728" y="1101"/>
                    </a:lnTo>
                    <a:lnTo>
                      <a:pt x="648" y="1098"/>
                    </a:lnTo>
                    <a:lnTo>
                      <a:pt x="578" y="1083"/>
                    </a:lnTo>
                    <a:lnTo>
                      <a:pt x="525" y="1063"/>
                    </a:lnTo>
                    <a:lnTo>
                      <a:pt x="481" y="1040"/>
                    </a:lnTo>
                    <a:lnTo>
                      <a:pt x="445" y="1009"/>
                    </a:lnTo>
                    <a:lnTo>
                      <a:pt x="436" y="975"/>
                    </a:lnTo>
                    <a:lnTo>
                      <a:pt x="397" y="983"/>
                    </a:lnTo>
                    <a:lnTo>
                      <a:pt x="334" y="985"/>
                    </a:lnTo>
                    <a:lnTo>
                      <a:pt x="261" y="975"/>
                    </a:lnTo>
                    <a:lnTo>
                      <a:pt x="189" y="953"/>
                    </a:lnTo>
                    <a:lnTo>
                      <a:pt x="139" y="922"/>
                    </a:lnTo>
                    <a:lnTo>
                      <a:pt x="97" y="883"/>
                    </a:lnTo>
                    <a:lnTo>
                      <a:pt x="72" y="843"/>
                    </a:lnTo>
                    <a:lnTo>
                      <a:pt x="64" y="787"/>
                    </a:lnTo>
                    <a:lnTo>
                      <a:pt x="67" y="749"/>
                    </a:lnTo>
                    <a:lnTo>
                      <a:pt x="89" y="693"/>
                    </a:lnTo>
                    <a:lnTo>
                      <a:pt x="39" y="661"/>
                    </a:lnTo>
                    <a:lnTo>
                      <a:pt x="14" y="620"/>
                    </a:lnTo>
                    <a:lnTo>
                      <a:pt x="0" y="575"/>
                    </a:lnTo>
                    <a:lnTo>
                      <a:pt x="0" y="529"/>
                    </a:lnTo>
                    <a:lnTo>
                      <a:pt x="17" y="480"/>
                    </a:lnTo>
                    <a:lnTo>
                      <a:pt x="50" y="443"/>
                    </a:lnTo>
                    <a:lnTo>
                      <a:pt x="106" y="403"/>
                    </a:lnTo>
                    <a:lnTo>
                      <a:pt x="164" y="373"/>
                    </a:lnTo>
                    <a:lnTo>
                      <a:pt x="233" y="344"/>
                    </a:lnTo>
                    <a:lnTo>
                      <a:pt x="322" y="325"/>
                    </a:lnTo>
                    <a:lnTo>
                      <a:pt x="406" y="314"/>
                    </a:lnTo>
                    <a:lnTo>
                      <a:pt x="445" y="309"/>
                    </a:lnTo>
                    <a:lnTo>
                      <a:pt x="447" y="27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32" name="Oval 5">
                <a:extLst>
                  <a:ext uri="{FF2B5EF4-FFF2-40B4-BE49-F238E27FC236}">
                    <a16:creationId xmlns:a16="http://schemas.microsoft.com/office/drawing/2014/main" id="{6484F5A6-40CD-46B5-96FD-06E0FD3C6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149"/>
                <a:ext cx="421" cy="1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1430" tIns="45716" rIns="91430" bIns="45716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0733" name="Oval 6">
                <a:extLst>
                  <a:ext uri="{FF2B5EF4-FFF2-40B4-BE49-F238E27FC236}">
                    <a16:creationId xmlns:a16="http://schemas.microsoft.com/office/drawing/2014/main" id="{79971BD2-2FD7-4A78-8633-4BF846125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5" y="1358"/>
                <a:ext cx="325" cy="11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1430" tIns="45716" rIns="91430" bIns="45716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0734" name="Oval 7">
                <a:extLst>
                  <a:ext uri="{FF2B5EF4-FFF2-40B4-BE49-F238E27FC236}">
                    <a16:creationId xmlns:a16="http://schemas.microsoft.com/office/drawing/2014/main" id="{A5B852BA-898A-4281-858C-AEE99F6AE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5" y="1494"/>
                <a:ext cx="189" cy="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1430" tIns="45716" rIns="91430" bIns="45716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30730" name="Text Box 8">
              <a:extLst>
                <a:ext uri="{FF2B5EF4-FFF2-40B4-BE49-F238E27FC236}">
                  <a16:creationId xmlns:a16="http://schemas.microsoft.com/office/drawing/2014/main" id="{DEE16629-14B6-4EC0-8B5D-70AAC47CD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92"/>
              <a:ext cx="1776" cy="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72" tIns="50387" rIns="100772" bIns="50387">
              <a:spAutoFit/>
            </a:bodyPr>
            <a:lstStyle>
              <a:lvl1pPr defTabSz="83978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defTabSz="83978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defTabSz="83978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defTabSz="83978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defTabSz="83978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839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839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839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839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fr-FR" altLang="fr-FR" sz="2000" b="1">
                  <a:solidFill>
                    <a:srgbClr val="000000"/>
                  </a:solidFill>
                </a:rPr>
                <a:t>J ’ai des compétences en :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fr-FR" altLang="fr-FR" sz="2000" b="1">
                  <a:solidFill>
                    <a:srgbClr val="000000"/>
                  </a:solidFill>
                </a:rPr>
                <a:t>expression écrite,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fr-FR" altLang="fr-FR" sz="2000" b="1">
                  <a:solidFill>
                    <a:srgbClr val="000000"/>
                  </a:solidFill>
                </a:rPr>
                <a:t>en communication orale,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fr-FR" altLang="fr-FR" sz="2000" b="1">
                  <a:solidFill>
                    <a:srgbClr val="000000"/>
                  </a:solidFill>
                </a:rPr>
                <a:t>en français, en langues</a:t>
              </a:r>
              <a:endParaRPr lang="fr-FR" altLang="fr-FR" b="1">
                <a:solidFill>
                  <a:srgbClr val="000000"/>
                </a:solidFill>
              </a:endParaRPr>
            </a:p>
            <a:p>
              <a:pPr>
                <a:spcBef>
                  <a:spcPct val="50000"/>
                </a:spcBef>
              </a:pPr>
              <a:endParaRPr lang="fr-FR" altLang="fr-FR" sz="1100" b="1"/>
            </a:p>
          </p:txBody>
        </p:sp>
      </p:grpSp>
      <p:sp>
        <p:nvSpPr>
          <p:cNvPr id="30723" name="AutoShape 9">
            <a:extLst>
              <a:ext uri="{FF2B5EF4-FFF2-40B4-BE49-F238E27FC236}">
                <a16:creationId xmlns:a16="http://schemas.microsoft.com/office/drawing/2014/main" id="{3304F92F-0B75-4F3B-A8D7-9A07C97F8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2124075"/>
            <a:ext cx="3921125" cy="1008063"/>
          </a:xfrm>
          <a:prstGeom prst="octagon">
            <a:avLst>
              <a:gd name="adj" fmla="val 29282"/>
            </a:avLst>
          </a:prstGeom>
          <a:solidFill>
            <a:srgbClr val="FF9900"/>
          </a:solidFill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/>
          <a:lstStyle/>
          <a:p>
            <a:pPr eaLnBrk="1" hangingPunct="1"/>
            <a:endParaRPr lang="fr-FR" altLang="fr-FR"/>
          </a:p>
        </p:txBody>
      </p:sp>
      <p:sp>
        <p:nvSpPr>
          <p:cNvPr id="30724" name="Rectangle 10">
            <a:extLst>
              <a:ext uri="{FF2B5EF4-FFF2-40B4-BE49-F238E27FC236}">
                <a16:creationId xmlns:a16="http://schemas.microsoft.com/office/drawing/2014/main" id="{551E7913-2556-416D-9F44-2D693FE03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195513"/>
            <a:ext cx="3382962" cy="8445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25" tIns="48987" rIns="99725" bIns="48987">
            <a:spAutoFit/>
          </a:bodyPr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900" b="1">
                <a:solidFill>
                  <a:srgbClr val="000000"/>
                </a:solidFill>
              </a:rPr>
              <a:t>Bac STMG</a:t>
            </a:r>
          </a:p>
        </p:txBody>
      </p:sp>
      <p:sp>
        <p:nvSpPr>
          <p:cNvPr id="30725" name="Rectangle 11">
            <a:extLst>
              <a:ext uri="{FF2B5EF4-FFF2-40B4-BE49-F238E27FC236}">
                <a16:creationId xmlns:a16="http://schemas.microsoft.com/office/drawing/2014/main" id="{650B559F-C4A0-47D9-B8AD-3774D29E0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3276600"/>
            <a:ext cx="9507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725" tIns="48987" rIns="99725" bIns="48987">
            <a:spAutoFit/>
          </a:bodyPr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b="1">
                <a:solidFill>
                  <a:srgbClr val="FF6600"/>
                </a:solidFill>
                <a:latin typeface="Cupertina" charset="0"/>
              </a:rPr>
              <a:t>  </a:t>
            </a:r>
            <a:r>
              <a:rPr lang="fr-FR" altLang="fr-FR" sz="3200" b="1">
                <a:solidFill>
                  <a:srgbClr val="996633"/>
                </a:solidFill>
                <a:latin typeface="Cupertina" charset="0"/>
              </a:rPr>
              <a:t>Sc. et Techno. du Management et de la Gestion</a:t>
            </a:r>
          </a:p>
        </p:txBody>
      </p:sp>
      <p:pic>
        <p:nvPicPr>
          <p:cNvPr id="30726" name="Picture 12">
            <a:extLst>
              <a:ext uri="{FF2B5EF4-FFF2-40B4-BE49-F238E27FC236}">
                <a16:creationId xmlns:a16="http://schemas.microsoft.com/office/drawing/2014/main" id="{9C602BA9-914F-422F-8667-859FC7B044A2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8"/>
            <a:ext cx="297656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9" name="Rectangle 13">
            <a:extLst>
              <a:ext uri="{FF2B5EF4-FFF2-40B4-BE49-F238E27FC236}">
                <a16:creationId xmlns:a16="http://schemas.microsoft.com/office/drawing/2014/main" id="{311F14A4-C2ED-4EA4-9A0E-07C677A37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4256088"/>
            <a:ext cx="50403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2" tIns="50387" rIns="100772" bIns="50387">
            <a:spAutoFit/>
          </a:bodyPr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fr-FR" altLang="fr-FR" sz="3100" b="1">
                <a:solidFill>
                  <a:srgbClr val="000000"/>
                </a:solidFill>
              </a:rPr>
              <a:t> </a:t>
            </a:r>
            <a:r>
              <a:rPr lang="fr-FR" altLang="fr-FR" sz="3100">
                <a:solidFill>
                  <a:srgbClr val="000000"/>
                </a:solidFill>
              </a:rPr>
              <a:t>Gestionnaire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fr-FR" altLang="fr-FR" sz="3100">
                <a:solidFill>
                  <a:srgbClr val="000000"/>
                </a:solidFill>
              </a:rPr>
              <a:t> Commercial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fr-FR" altLang="fr-FR" sz="3100">
                <a:solidFill>
                  <a:srgbClr val="000000"/>
                </a:solidFill>
              </a:rPr>
              <a:t> Assistant de Direction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fr-FR" altLang="fr-FR" sz="3100">
                <a:solidFill>
                  <a:srgbClr val="000000"/>
                </a:solidFill>
              </a:rPr>
              <a:t> Comptable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fr-FR" altLang="fr-FR" sz="3100">
                <a:solidFill>
                  <a:srgbClr val="000000"/>
                </a:solidFill>
              </a:rPr>
              <a:t> Informaticien</a:t>
            </a:r>
          </a:p>
        </p:txBody>
      </p:sp>
      <p:pic>
        <p:nvPicPr>
          <p:cNvPr id="65550" name="Picture 14" descr="MPj04002690000[1]">
            <a:extLst>
              <a:ext uri="{FF2B5EF4-FFF2-40B4-BE49-F238E27FC236}">
                <a16:creationId xmlns:a16="http://schemas.microsoft.com/office/drawing/2014/main" id="{5D0ADAD4-6374-408A-85F6-A7D1CEE4BA9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1475" y="3859213"/>
            <a:ext cx="3359150" cy="37004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>
            <a:extLst>
              <a:ext uri="{FF2B5EF4-FFF2-40B4-BE49-F238E27FC236}">
                <a16:creationId xmlns:a16="http://schemas.microsoft.com/office/drawing/2014/main" id="{E88843C4-9EA4-4C64-8FD5-995BFF34A0C3}"/>
              </a:ext>
            </a:extLst>
          </p:cNvPr>
          <p:cNvGrpSpPr>
            <a:grpSpLocks/>
          </p:cNvGrpSpPr>
          <p:nvPr/>
        </p:nvGrpSpPr>
        <p:grpSpPr bwMode="auto">
          <a:xfrm>
            <a:off x="5675313" y="90488"/>
            <a:ext cx="4337050" cy="1854200"/>
            <a:chOff x="3620" y="49"/>
            <a:chExt cx="2582" cy="1059"/>
          </a:xfrm>
        </p:grpSpPr>
        <p:sp>
          <p:nvSpPr>
            <p:cNvPr id="31756" name="Freeform 3">
              <a:extLst>
                <a:ext uri="{FF2B5EF4-FFF2-40B4-BE49-F238E27FC236}">
                  <a16:creationId xmlns:a16="http://schemas.microsoft.com/office/drawing/2014/main" id="{D67CC42D-A85F-46C9-A145-D39130380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49"/>
              <a:ext cx="2566" cy="817"/>
            </a:xfrm>
            <a:custGeom>
              <a:avLst/>
              <a:gdLst>
                <a:gd name="T0" fmla="*/ 429 w 2566"/>
                <a:gd name="T1" fmla="*/ 171 h 817"/>
                <a:gd name="T2" fmla="*/ 512 w 2566"/>
                <a:gd name="T3" fmla="*/ 130 h 817"/>
                <a:gd name="T4" fmla="*/ 629 w 2566"/>
                <a:gd name="T5" fmla="*/ 107 h 817"/>
                <a:gd name="T6" fmla="*/ 794 w 2566"/>
                <a:gd name="T7" fmla="*/ 95 h 817"/>
                <a:gd name="T8" fmla="*/ 979 w 2566"/>
                <a:gd name="T9" fmla="*/ 108 h 817"/>
                <a:gd name="T10" fmla="*/ 1083 w 2566"/>
                <a:gd name="T11" fmla="*/ 82 h 817"/>
                <a:gd name="T12" fmla="*/ 1203 w 2566"/>
                <a:gd name="T13" fmla="*/ 30 h 817"/>
                <a:gd name="T14" fmla="*/ 1400 w 2566"/>
                <a:gd name="T15" fmla="*/ 1 h 817"/>
                <a:gd name="T16" fmla="*/ 1603 w 2566"/>
                <a:gd name="T17" fmla="*/ 7 h 817"/>
                <a:gd name="T18" fmla="*/ 1791 w 2566"/>
                <a:gd name="T19" fmla="*/ 46 h 817"/>
                <a:gd name="T20" fmla="*/ 1888 w 2566"/>
                <a:gd name="T21" fmla="*/ 96 h 817"/>
                <a:gd name="T22" fmla="*/ 1971 w 2566"/>
                <a:gd name="T23" fmla="*/ 117 h 817"/>
                <a:gd name="T24" fmla="*/ 2134 w 2566"/>
                <a:gd name="T25" fmla="*/ 130 h 817"/>
                <a:gd name="T26" fmla="*/ 2243 w 2566"/>
                <a:gd name="T27" fmla="*/ 180 h 817"/>
                <a:gd name="T28" fmla="*/ 2258 w 2566"/>
                <a:gd name="T29" fmla="*/ 235 h 817"/>
                <a:gd name="T30" fmla="*/ 2354 w 2566"/>
                <a:gd name="T31" fmla="*/ 238 h 817"/>
                <a:gd name="T32" fmla="*/ 2451 w 2566"/>
                <a:gd name="T33" fmla="*/ 261 h 817"/>
                <a:gd name="T34" fmla="*/ 2504 w 2566"/>
                <a:gd name="T35" fmla="*/ 287 h 817"/>
                <a:gd name="T36" fmla="*/ 2547 w 2566"/>
                <a:gd name="T37" fmla="*/ 326 h 817"/>
                <a:gd name="T38" fmla="*/ 2542 w 2566"/>
                <a:gd name="T39" fmla="*/ 361 h 817"/>
                <a:gd name="T40" fmla="*/ 2547 w 2566"/>
                <a:gd name="T41" fmla="*/ 406 h 817"/>
                <a:gd name="T42" fmla="*/ 2562 w 2566"/>
                <a:gd name="T43" fmla="*/ 449 h 817"/>
                <a:gd name="T44" fmla="*/ 2540 w 2566"/>
                <a:gd name="T45" fmla="*/ 493 h 817"/>
                <a:gd name="T46" fmla="*/ 2550 w 2566"/>
                <a:gd name="T47" fmla="*/ 540 h 817"/>
                <a:gd name="T48" fmla="*/ 2565 w 2566"/>
                <a:gd name="T49" fmla="*/ 583 h 817"/>
                <a:gd name="T50" fmla="*/ 2535 w 2566"/>
                <a:gd name="T51" fmla="*/ 636 h 817"/>
                <a:gd name="T52" fmla="*/ 2458 w 2566"/>
                <a:gd name="T53" fmla="*/ 675 h 817"/>
                <a:gd name="T54" fmla="*/ 2301 w 2566"/>
                <a:gd name="T55" fmla="*/ 700 h 817"/>
                <a:gd name="T56" fmla="*/ 2179 w 2566"/>
                <a:gd name="T57" fmla="*/ 685 h 817"/>
                <a:gd name="T58" fmla="*/ 2111 w 2566"/>
                <a:gd name="T59" fmla="*/ 720 h 817"/>
                <a:gd name="T60" fmla="*/ 2022 w 2566"/>
                <a:gd name="T61" fmla="*/ 743 h 817"/>
                <a:gd name="T62" fmla="*/ 1895 w 2566"/>
                <a:gd name="T63" fmla="*/ 759 h 817"/>
                <a:gd name="T64" fmla="*/ 1748 w 2566"/>
                <a:gd name="T65" fmla="*/ 749 h 817"/>
                <a:gd name="T66" fmla="*/ 1647 w 2566"/>
                <a:gd name="T67" fmla="*/ 760 h 817"/>
                <a:gd name="T68" fmla="*/ 1565 w 2566"/>
                <a:gd name="T69" fmla="*/ 788 h 817"/>
                <a:gd name="T70" fmla="*/ 1451 w 2566"/>
                <a:gd name="T71" fmla="*/ 804 h 817"/>
                <a:gd name="T72" fmla="*/ 1342 w 2566"/>
                <a:gd name="T73" fmla="*/ 799 h 817"/>
                <a:gd name="T74" fmla="*/ 1238 w 2566"/>
                <a:gd name="T75" fmla="*/ 772 h 817"/>
                <a:gd name="T76" fmla="*/ 1165 w 2566"/>
                <a:gd name="T77" fmla="*/ 799 h 817"/>
                <a:gd name="T78" fmla="*/ 1053 w 2566"/>
                <a:gd name="T79" fmla="*/ 816 h 817"/>
                <a:gd name="T80" fmla="*/ 913 w 2566"/>
                <a:gd name="T81" fmla="*/ 806 h 817"/>
                <a:gd name="T82" fmla="*/ 809 w 2566"/>
                <a:gd name="T83" fmla="*/ 771 h 817"/>
                <a:gd name="T84" fmla="*/ 726 w 2566"/>
                <a:gd name="T85" fmla="*/ 756 h 817"/>
                <a:gd name="T86" fmla="*/ 591 w 2566"/>
                <a:gd name="T87" fmla="*/ 760 h 817"/>
                <a:gd name="T88" fmla="*/ 480 w 2566"/>
                <a:gd name="T89" fmla="*/ 736 h 817"/>
                <a:gd name="T90" fmla="*/ 406 w 2566"/>
                <a:gd name="T91" fmla="*/ 698 h 817"/>
                <a:gd name="T92" fmla="*/ 363 w 2566"/>
                <a:gd name="T93" fmla="*/ 680 h 817"/>
                <a:gd name="T94" fmla="*/ 238 w 2566"/>
                <a:gd name="T95" fmla="*/ 675 h 817"/>
                <a:gd name="T96" fmla="*/ 127 w 2566"/>
                <a:gd name="T97" fmla="*/ 638 h 817"/>
                <a:gd name="T98" fmla="*/ 66 w 2566"/>
                <a:gd name="T99" fmla="*/ 583 h 817"/>
                <a:gd name="T100" fmla="*/ 61 w 2566"/>
                <a:gd name="T101" fmla="*/ 518 h 817"/>
                <a:gd name="T102" fmla="*/ 36 w 2566"/>
                <a:gd name="T103" fmla="*/ 458 h 817"/>
                <a:gd name="T104" fmla="*/ 0 w 2566"/>
                <a:gd name="T105" fmla="*/ 398 h 817"/>
                <a:gd name="T106" fmla="*/ 15 w 2566"/>
                <a:gd name="T107" fmla="*/ 332 h 817"/>
                <a:gd name="T108" fmla="*/ 96 w 2566"/>
                <a:gd name="T109" fmla="*/ 279 h 817"/>
                <a:gd name="T110" fmla="*/ 213 w 2566"/>
                <a:gd name="T111" fmla="*/ 238 h 817"/>
                <a:gd name="T112" fmla="*/ 370 w 2566"/>
                <a:gd name="T113" fmla="*/ 217 h 817"/>
                <a:gd name="T114" fmla="*/ 408 w 2566"/>
                <a:gd name="T115" fmla="*/ 193 h 8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66"/>
                <a:gd name="T175" fmla="*/ 0 h 817"/>
                <a:gd name="T176" fmla="*/ 2566 w 2566"/>
                <a:gd name="T177" fmla="*/ 817 h 8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66" h="817">
                  <a:moveTo>
                    <a:pt x="408" y="193"/>
                  </a:moveTo>
                  <a:lnTo>
                    <a:pt x="429" y="171"/>
                  </a:lnTo>
                  <a:lnTo>
                    <a:pt x="462" y="148"/>
                  </a:lnTo>
                  <a:lnTo>
                    <a:pt x="512" y="130"/>
                  </a:lnTo>
                  <a:lnTo>
                    <a:pt x="576" y="115"/>
                  </a:lnTo>
                  <a:lnTo>
                    <a:pt x="629" y="107"/>
                  </a:lnTo>
                  <a:lnTo>
                    <a:pt x="695" y="98"/>
                  </a:lnTo>
                  <a:lnTo>
                    <a:pt x="794" y="95"/>
                  </a:lnTo>
                  <a:lnTo>
                    <a:pt x="891" y="98"/>
                  </a:lnTo>
                  <a:lnTo>
                    <a:pt x="979" y="108"/>
                  </a:lnTo>
                  <a:lnTo>
                    <a:pt x="1045" y="119"/>
                  </a:lnTo>
                  <a:lnTo>
                    <a:pt x="1083" y="82"/>
                  </a:lnTo>
                  <a:lnTo>
                    <a:pt x="1134" y="53"/>
                  </a:lnTo>
                  <a:lnTo>
                    <a:pt x="1203" y="30"/>
                  </a:lnTo>
                  <a:lnTo>
                    <a:pt x="1291" y="13"/>
                  </a:lnTo>
                  <a:lnTo>
                    <a:pt x="1400" y="1"/>
                  </a:lnTo>
                  <a:lnTo>
                    <a:pt x="1507" y="0"/>
                  </a:lnTo>
                  <a:lnTo>
                    <a:pt x="1603" y="7"/>
                  </a:lnTo>
                  <a:lnTo>
                    <a:pt x="1710" y="21"/>
                  </a:lnTo>
                  <a:lnTo>
                    <a:pt x="1791" y="46"/>
                  </a:lnTo>
                  <a:lnTo>
                    <a:pt x="1850" y="72"/>
                  </a:lnTo>
                  <a:lnTo>
                    <a:pt x="1888" y="96"/>
                  </a:lnTo>
                  <a:lnTo>
                    <a:pt x="1895" y="127"/>
                  </a:lnTo>
                  <a:lnTo>
                    <a:pt x="1971" y="117"/>
                  </a:lnTo>
                  <a:lnTo>
                    <a:pt x="2060" y="120"/>
                  </a:lnTo>
                  <a:lnTo>
                    <a:pt x="2134" y="130"/>
                  </a:lnTo>
                  <a:lnTo>
                    <a:pt x="2197" y="152"/>
                  </a:lnTo>
                  <a:lnTo>
                    <a:pt x="2243" y="180"/>
                  </a:lnTo>
                  <a:lnTo>
                    <a:pt x="2261" y="212"/>
                  </a:lnTo>
                  <a:lnTo>
                    <a:pt x="2258" y="235"/>
                  </a:lnTo>
                  <a:lnTo>
                    <a:pt x="2301" y="233"/>
                  </a:lnTo>
                  <a:lnTo>
                    <a:pt x="2354" y="238"/>
                  </a:lnTo>
                  <a:lnTo>
                    <a:pt x="2408" y="249"/>
                  </a:lnTo>
                  <a:lnTo>
                    <a:pt x="2451" y="261"/>
                  </a:lnTo>
                  <a:lnTo>
                    <a:pt x="2479" y="272"/>
                  </a:lnTo>
                  <a:lnTo>
                    <a:pt x="2504" y="287"/>
                  </a:lnTo>
                  <a:lnTo>
                    <a:pt x="2532" y="304"/>
                  </a:lnTo>
                  <a:lnTo>
                    <a:pt x="2547" y="326"/>
                  </a:lnTo>
                  <a:lnTo>
                    <a:pt x="2550" y="343"/>
                  </a:lnTo>
                  <a:lnTo>
                    <a:pt x="2542" y="361"/>
                  </a:lnTo>
                  <a:lnTo>
                    <a:pt x="2524" y="383"/>
                  </a:lnTo>
                  <a:lnTo>
                    <a:pt x="2547" y="406"/>
                  </a:lnTo>
                  <a:lnTo>
                    <a:pt x="2557" y="426"/>
                  </a:lnTo>
                  <a:lnTo>
                    <a:pt x="2562" y="449"/>
                  </a:lnTo>
                  <a:lnTo>
                    <a:pt x="2550" y="476"/>
                  </a:lnTo>
                  <a:lnTo>
                    <a:pt x="2540" y="493"/>
                  </a:lnTo>
                  <a:lnTo>
                    <a:pt x="2512" y="513"/>
                  </a:lnTo>
                  <a:lnTo>
                    <a:pt x="2550" y="540"/>
                  </a:lnTo>
                  <a:lnTo>
                    <a:pt x="2562" y="558"/>
                  </a:lnTo>
                  <a:lnTo>
                    <a:pt x="2565" y="583"/>
                  </a:lnTo>
                  <a:lnTo>
                    <a:pt x="2557" y="608"/>
                  </a:lnTo>
                  <a:lnTo>
                    <a:pt x="2535" y="636"/>
                  </a:lnTo>
                  <a:lnTo>
                    <a:pt x="2504" y="656"/>
                  </a:lnTo>
                  <a:lnTo>
                    <a:pt x="2458" y="675"/>
                  </a:lnTo>
                  <a:lnTo>
                    <a:pt x="2382" y="694"/>
                  </a:lnTo>
                  <a:lnTo>
                    <a:pt x="2301" y="700"/>
                  </a:lnTo>
                  <a:lnTo>
                    <a:pt x="2228" y="695"/>
                  </a:lnTo>
                  <a:lnTo>
                    <a:pt x="2179" y="685"/>
                  </a:lnTo>
                  <a:lnTo>
                    <a:pt x="2146" y="705"/>
                  </a:lnTo>
                  <a:lnTo>
                    <a:pt x="2111" y="720"/>
                  </a:lnTo>
                  <a:lnTo>
                    <a:pt x="2080" y="730"/>
                  </a:lnTo>
                  <a:lnTo>
                    <a:pt x="2022" y="743"/>
                  </a:lnTo>
                  <a:lnTo>
                    <a:pt x="1971" y="752"/>
                  </a:lnTo>
                  <a:lnTo>
                    <a:pt x="1895" y="759"/>
                  </a:lnTo>
                  <a:lnTo>
                    <a:pt x="1822" y="758"/>
                  </a:lnTo>
                  <a:lnTo>
                    <a:pt x="1748" y="749"/>
                  </a:lnTo>
                  <a:lnTo>
                    <a:pt x="1685" y="733"/>
                  </a:lnTo>
                  <a:lnTo>
                    <a:pt x="1647" y="760"/>
                  </a:lnTo>
                  <a:lnTo>
                    <a:pt x="1611" y="775"/>
                  </a:lnTo>
                  <a:lnTo>
                    <a:pt x="1565" y="788"/>
                  </a:lnTo>
                  <a:lnTo>
                    <a:pt x="1512" y="799"/>
                  </a:lnTo>
                  <a:lnTo>
                    <a:pt x="1451" y="804"/>
                  </a:lnTo>
                  <a:lnTo>
                    <a:pt x="1395" y="804"/>
                  </a:lnTo>
                  <a:lnTo>
                    <a:pt x="1342" y="799"/>
                  </a:lnTo>
                  <a:lnTo>
                    <a:pt x="1276" y="785"/>
                  </a:lnTo>
                  <a:lnTo>
                    <a:pt x="1238" y="772"/>
                  </a:lnTo>
                  <a:lnTo>
                    <a:pt x="1203" y="788"/>
                  </a:lnTo>
                  <a:lnTo>
                    <a:pt x="1165" y="799"/>
                  </a:lnTo>
                  <a:lnTo>
                    <a:pt x="1119" y="808"/>
                  </a:lnTo>
                  <a:lnTo>
                    <a:pt x="1053" y="816"/>
                  </a:lnTo>
                  <a:lnTo>
                    <a:pt x="984" y="814"/>
                  </a:lnTo>
                  <a:lnTo>
                    <a:pt x="913" y="806"/>
                  </a:lnTo>
                  <a:lnTo>
                    <a:pt x="860" y="793"/>
                  </a:lnTo>
                  <a:lnTo>
                    <a:pt x="809" y="771"/>
                  </a:lnTo>
                  <a:lnTo>
                    <a:pt x="779" y="749"/>
                  </a:lnTo>
                  <a:lnTo>
                    <a:pt x="726" y="756"/>
                  </a:lnTo>
                  <a:lnTo>
                    <a:pt x="665" y="762"/>
                  </a:lnTo>
                  <a:lnTo>
                    <a:pt x="591" y="760"/>
                  </a:lnTo>
                  <a:lnTo>
                    <a:pt x="528" y="750"/>
                  </a:lnTo>
                  <a:lnTo>
                    <a:pt x="480" y="736"/>
                  </a:lnTo>
                  <a:lnTo>
                    <a:pt x="439" y="720"/>
                  </a:lnTo>
                  <a:lnTo>
                    <a:pt x="406" y="698"/>
                  </a:lnTo>
                  <a:lnTo>
                    <a:pt x="398" y="675"/>
                  </a:lnTo>
                  <a:lnTo>
                    <a:pt x="363" y="680"/>
                  </a:lnTo>
                  <a:lnTo>
                    <a:pt x="304" y="681"/>
                  </a:lnTo>
                  <a:lnTo>
                    <a:pt x="238" y="675"/>
                  </a:lnTo>
                  <a:lnTo>
                    <a:pt x="173" y="659"/>
                  </a:lnTo>
                  <a:lnTo>
                    <a:pt x="127" y="638"/>
                  </a:lnTo>
                  <a:lnTo>
                    <a:pt x="89" y="611"/>
                  </a:lnTo>
                  <a:lnTo>
                    <a:pt x="66" y="583"/>
                  </a:lnTo>
                  <a:lnTo>
                    <a:pt x="58" y="545"/>
                  </a:lnTo>
                  <a:lnTo>
                    <a:pt x="61" y="518"/>
                  </a:lnTo>
                  <a:lnTo>
                    <a:pt x="81" y="480"/>
                  </a:lnTo>
                  <a:lnTo>
                    <a:pt x="36" y="458"/>
                  </a:lnTo>
                  <a:lnTo>
                    <a:pt x="13" y="429"/>
                  </a:lnTo>
                  <a:lnTo>
                    <a:pt x="0" y="398"/>
                  </a:lnTo>
                  <a:lnTo>
                    <a:pt x="0" y="366"/>
                  </a:lnTo>
                  <a:lnTo>
                    <a:pt x="15" y="332"/>
                  </a:lnTo>
                  <a:lnTo>
                    <a:pt x="46" y="307"/>
                  </a:lnTo>
                  <a:lnTo>
                    <a:pt x="96" y="279"/>
                  </a:lnTo>
                  <a:lnTo>
                    <a:pt x="150" y="258"/>
                  </a:lnTo>
                  <a:lnTo>
                    <a:pt x="213" y="238"/>
                  </a:lnTo>
                  <a:lnTo>
                    <a:pt x="294" y="225"/>
                  </a:lnTo>
                  <a:lnTo>
                    <a:pt x="370" y="217"/>
                  </a:lnTo>
                  <a:lnTo>
                    <a:pt x="406" y="214"/>
                  </a:lnTo>
                  <a:lnTo>
                    <a:pt x="408" y="19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757" name="Oval 4">
              <a:extLst>
                <a:ext uri="{FF2B5EF4-FFF2-40B4-BE49-F238E27FC236}">
                  <a16:creationId xmlns:a16="http://schemas.microsoft.com/office/drawing/2014/main" id="{9AF464FC-772D-40C3-A564-E3F366355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" y="812"/>
              <a:ext cx="383" cy="1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6" rIns="91430" bIns="45716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58" name="Oval 5">
              <a:extLst>
                <a:ext uri="{FF2B5EF4-FFF2-40B4-BE49-F238E27FC236}">
                  <a16:creationId xmlns:a16="http://schemas.microsoft.com/office/drawing/2014/main" id="{1FEA994F-E354-4EE9-B458-CFD79AC5D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957"/>
              <a:ext cx="296" cy="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6" rIns="91430" bIns="45716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59" name="Oval 6">
              <a:extLst>
                <a:ext uri="{FF2B5EF4-FFF2-40B4-BE49-F238E27FC236}">
                  <a16:creationId xmlns:a16="http://schemas.microsoft.com/office/drawing/2014/main" id="{EAD4C562-CA5B-4967-9766-4392B94EA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" y="1051"/>
              <a:ext cx="173" cy="5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6" rIns="91430" bIns="45716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31747" name="Rectangle 7">
            <a:extLst>
              <a:ext uri="{FF2B5EF4-FFF2-40B4-BE49-F238E27FC236}">
                <a16:creationId xmlns:a16="http://schemas.microsoft.com/office/drawing/2014/main" id="{E40DA212-9250-4557-905C-110BF4041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357188"/>
            <a:ext cx="4095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725" tIns="48987" rIns="99725" bIns="48987">
            <a:spAutoFit/>
          </a:bodyPr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>
                <a:solidFill>
                  <a:srgbClr val="000000"/>
                </a:solidFill>
                <a:latin typeface="Balloonist" charset="0"/>
              </a:rPr>
              <a:t>J'aime le contact et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>
                <a:solidFill>
                  <a:srgbClr val="000000"/>
                </a:solidFill>
                <a:latin typeface="Balloonist" charset="0"/>
              </a:rPr>
              <a:t>j’ai envie d’aider les autres</a:t>
            </a:r>
          </a:p>
        </p:txBody>
      </p:sp>
      <p:sp>
        <p:nvSpPr>
          <p:cNvPr id="31748" name="Rectangle 11">
            <a:extLst>
              <a:ext uri="{FF2B5EF4-FFF2-40B4-BE49-F238E27FC236}">
                <a16:creationId xmlns:a16="http://schemas.microsoft.com/office/drawing/2014/main" id="{46D1B576-5FBA-432C-B3E2-ADFB4FBD4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2589213"/>
            <a:ext cx="9088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25" tIns="48987" rIns="99725" bIns="48987">
            <a:spAutoFit/>
          </a:bodyPr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00279F"/>
                </a:solidFill>
                <a:latin typeface="Cupertina" charset="0"/>
              </a:rPr>
              <a:t>Sciences et Techno. Santé et Social</a:t>
            </a:r>
          </a:p>
        </p:txBody>
      </p:sp>
      <p:sp>
        <p:nvSpPr>
          <p:cNvPr id="66572" name="Text Box 12">
            <a:extLst>
              <a:ext uri="{FF2B5EF4-FFF2-40B4-BE49-F238E27FC236}">
                <a16:creationId xmlns:a16="http://schemas.microsoft.com/office/drawing/2014/main" id="{00141C44-2E60-488D-B410-669135680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851275"/>
            <a:ext cx="66246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2" tIns="50387" rIns="100772" bIns="50387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2600" b="1"/>
              <a:t> </a:t>
            </a:r>
            <a:r>
              <a:rPr lang="fr-FR" altLang="fr-FR" sz="3000"/>
              <a:t>Infirmier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3000"/>
              <a:t> Puéricultrice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3000"/>
              <a:t> Éducateur spécialisé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3000"/>
              <a:t> Conseiller en 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fr-FR" altLang="fr-FR" sz="3000"/>
              <a:t>  Économie Sociale Familiale</a:t>
            </a:r>
          </a:p>
        </p:txBody>
      </p:sp>
      <p:pic>
        <p:nvPicPr>
          <p:cNvPr id="31750" name="Picture 13">
            <a:extLst>
              <a:ext uri="{FF2B5EF4-FFF2-40B4-BE49-F238E27FC236}">
                <a16:creationId xmlns:a16="http://schemas.microsoft.com/office/drawing/2014/main" id="{EC77A054-C6C9-43EF-9A35-0BA8FEB0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7813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4" name="Picture 14" descr="MPj04075500000[1]">
            <a:extLst>
              <a:ext uri="{FF2B5EF4-FFF2-40B4-BE49-F238E27FC236}">
                <a16:creationId xmlns:a16="http://schemas.microsoft.com/office/drawing/2014/main" id="{02528D0E-4947-41AB-89AB-C8F26A286B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7688" y="3635375"/>
            <a:ext cx="4452937" cy="2967038"/>
          </a:xfrm>
          <a:noFill/>
        </p:spPr>
      </p:pic>
      <p:grpSp>
        <p:nvGrpSpPr>
          <p:cNvPr id="31752" name="Group 16">
            <a:extLst>
              <a:ext uri="{FF2B5EF4-FFF2-40B4-BE49-F238E27FC236}">
                <a16:creationId xmlns:a16="http://schemas.microsoft.com/office/drawing/2014/main" id="{3BFD1AF0-A957-4FE0-A093-C28FA10373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08288" y="1403350"/>
            <a:ext cx="4572000" cy="1020763"/>
            <a:chOff x="1917" y="784"/>
            <a:chExt cx="5760" cy="1284"/>
          </a:xfrm>
        </p:grpSpPr>
        <p:sp>
          <p:nvSpPr>
            <p:cNvPr id="31753" name="AutoShape 17">
              <a:extLst>
                <a:ext uri="{FF2B5EF4-FFF2-40B4-BE49-F238E27FC236}">
                  <a16:creationId xmlns:a16="http://schemas.microsoft.com/office/drawing/2014/main" id="{5FB5A20B-A4E2-43F8-BC83-7697A65AB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17" y="784"/>
              <a:ext cx="5760" cy="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54" name="AutoShape 9">
              <a:extLst>
                <a:ext uri="{FF2B5EF4-FFF2-40B4-BE49-F238E27FC236}">
                  <a16:creationId xmlns:a16="http://schemas.microsoft.com/office/drawing/2014/main" id="{F4F5851B-2123-480B-8586-20C43DC5D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" y="784"/>
              <a:ext cx="5040" cy="1270"/>
            </a:xfrm>
            <a:prstGeom prst="octagon">
              <a:avLst>
                <a:gd name="adj" fmla="val 29282"/>
              </a:avLst>
            </a:prstGeom>
            <a:solidFill>
              <a:srgbClr val="0099FF"/>
            </a:solidFill>
            <a:ln>
              <a:noFill/>
            </a:ln>
            <a:effectLst>
              <a:outerShdw dist="107763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 anchor="ctr"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536700" indent="-2159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1993900" indent="-2159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2451100" indent="-2159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2908300" indent="-2159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31755" name="Rectangle 10">
              <a:extLst>
                <a:ext uri="{FF2B5EF4-FFF2-40B4-BE49-F238E27FC236}">
                  <a16:creationId xmlns:a16="http://schemas.microsoft.com/office/drawing/2014/main" id="{E417FAE0-E209-4417-95AF-61DC616CD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928"/>
              <a:ext cx="4240" cy="100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725" tIns="48987" rIns="99725" bIns="48987"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fr-FR" altLang="fr-FR" sz="5300" b="1">
                  <a:solidFill>
                    <a:srgbClr val="FFFFFF"/>
                  </a:solidFill>
                </a:rPr>
                <a:t>Bac ST2S</a:t>
              </a:r>
              <a:endParaRPr lang="fr-FR" alt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257861F-4C07-4CCF-9A56-C49C7E41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7223125"/>
            <a:ext cx="9240837" cy="336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1"/>
                </a:solidFill>
              </a:rPr>
              <a:t>TROISIEME</a:t>
            </a: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9DF90E42-EF77-4E39-99EF-97C2955EF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8" y="5764213"/>
            <a:ext cx="2105025" cy="968375"/>
          </a:xfrm>
          <a:prstGeom prst="rect">
            <a:avLst/>
          </a:prstGeom>
          <a:gradFill rotWithShape="1">
            <a:gsLst>
              <a:gs pos="0">
                <a:srgbClr val="58ED15"/>
              </a:gs>
              <a:gs pos="100000">
                <a:srgbClr val="0099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2</a:t>
            </a:r>
            <a:r>
              <a:rPr lang="fr-FR" altLang="fr-FR" sz="2000" b="1" baseline="30000"/>
              <a:t>nde</a:t>
            </a:r>
            <a:r>
              <a:rPr lang="fr-FR" altLang="fr-FR" sz="2000" b="1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G</a:t>
            </a:r>
            <a:r>
              <a:rPr lang="fr-FR" altLang="fr-FR" sz="1800" b="1" baseline="30000"/>
              <a:t>ale</a:t>
            </a:r>
            <a:r>
              <a:rPr lang="fr-FR" altLang="fr-FR" sz="1800" b="1"/>
              <a:t> et Techno</a:t>
            </a:r>
          </a:p>
        </p:txBody>
      </p:sp>
      <p:sp>
        <p:nvSpPr>
          <p:cNvPr id="32772" name="Rectangle 10">
            <a:extLst>
              <a:ext uri="{FF2B5EF4-FFF2-40B4-BE49-F238E27FC236}">
                <a16:creationId xmlns:a16="http://schemas.microsoft.com/office/drawing/2014/main" id="{DC3983EF-788C-4F5C-9F50-0797EB3A2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75" y="4356100"/>
            <a:ext cx="1746250" cy="1008063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</a:t>
            </a:r>
            <a:r>
              <a:rPr lang="fr-FR" altLang="fr-FR" sz="2000" b="1" baseline="30000"/>
              <a:t>ère</a:t>
            </a:r>
            <a:r>
              <a:rPr lang="fr-FR" altLang="fr-FR" sz="2600" b="1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Générale</a:t>
            </a:r>
          </a:p>
        </p:txBody>
      </p:sp>
      <p:sp>
        <p:nvSpPr>
          <p:cNvPr id="32773" name="Rectangle 11">
            <a:extLst>
              <a:ext uri="{FF2B5EF4-FFF2-40B4-BE49-F238E27FC236}">
                <a16:creationId xmlns:a16="http://schemas.microsoft.com/office/drawing/2014/main" id="{4A39FB10-D3E7-4CE6-A60F-5106DD2D2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75" y="2914650"/>
            <a:ext cx="1746250" cy="936625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T</a:t>
            </a:r>
            <a:r>
              <a:rPr lang="fr-FR" altLang="fr-FR" sz="2000" b="1" baseline="30000"/>
              <a:t>ale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Bac Général</a:t>
            </a:r>
          </a:p>
        </p:txBody>
      </p:sp>
      <p:sp>
        <p:nvSpPr>
          <p:cNvPr id="32774" name="Rectangle 14">
            <a:extLst>
              <a:ext uri="{FF2B5EF4-FFF2-40B4-BE49-F238E27FC236}">
                <a16:creationId xmlns:a16="http://schemas.microsoft.com/office/drawing/2014/main" id="{E3A2A0CA-BDE9-403C-AEBC-1C16021DC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1319213"/>
            <a:ext cx="3732212" cy="11112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/>
              <a:t>STS, UNIVERSITE, PREPAS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/>
              <a:t>(Bac+2)</a:t>
            </a:r>
          </a:p>
        </p:txBody>
      </p:sp>
      <p:sp>
        <p:nvSpPr>
          <p:cNvPr id="32775" name="Rectangle 15">
            <a:extLst>
              <a:ext uri="{FF2B5EF4-FFF2-40B4-BE49-F238E27FC236}">
                <a16:creationId xmlns:a16="http://schemas.microsoft.com/office/drawing/2014/main" id="{27498AF8-DE0E-49AF-A0E4-3BE0C68A0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842963"/>
            <a:ext cx="3732213" cy="4762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 dirty="0"/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1800" b="1" dirty="0"/>
              <a:t>BUT (Bac+3) et Licences (Bac+3)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 dirty="0"/>
          </a:p>
        </p:txBody>
      </p:sp>
      <p:sp>
        <p:nvSpPr>
          <p:cNvPr id="32776" name="Rectangle 16">
            <a:extLst>
              <a:ext uri="{FF2B5EF4-FFF2-40B4-BE49-F238E27FC236}">
                <a16:creationId xmlns:a16="http://schemas.microsoft.com/office/drawing/2014/main" id="{317905F5-93A0-438B-BE25-0F9371447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813" y="525463"/>
            <a:ext cx="3176587" cy="3159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Master (Bac+5)</a:t>
            </a:r>
          </a:p>
        </p:txBody>
      </p:sp>
      <p:sp>
        <p:nvSpPr>
          <p:cNvPr id="32777" name="Rectangle 17">
            <a:extLst>
              <a:ext uri="{FF2B5EF4-FFF2-40B4-BE49-F238E27FC236}">
                <a16:creationId xmlns:a16="http://schemas.microsoft.com/office/drawing/2014/main" id="{33BAA4CE-A7D2-498E-91FE-8C8C975E9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2163" y="206375"/>
            <a:ext cx="2938462" cy="31908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Doctorat (Bac+8)</a:t>
            </a:r>
          </a:p>
        </p:txBody>
      </p:sp>
      <p:sp>
        <p:nvSpPr>
          <p:cNvPr id="32778" name="AutoShape 27">
            <a:extLst>
              <a:ext uri="{FF2B5EF4-FFF2-40B4-BE49-F238E27FC236}">
                <a16:creationId xmlns:a16="http://schemas.microsoft.com/office/drawing/2014/main" id="{D81231C7-16F4-4284-82FA-43B4EF27752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40763" y="2555875"/>
            <a:ext cx="430212" cy="287338"/>
          </a:xfrm>
          <a:prstGeom prst="leftArrow">
            <a:avLst>
              <a:gd name="adj1" fmla="val 50000"/>
              <a:gd name="adj2" fmla="val 374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79" name="AutoShape 31">
            <a:extLst>
              <a:ext uri="{FF2B5EF4-FFF2-40B4-BE49-F238E27FC236}">
                <a16:creationId xmlns:a16="http://schemas.microsoft.com/office/drawing/2014/main" id="{FE17970F-93CA-42B5-80B4-EBAE7341EE9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87619" y="3890169"/>
            <a:ext cx="476250" cy="398462"/>
          </a:xfrm>
          <a:prstGeom prst="leftArrow">
            <a:avLst>
              <a:gd name="adj1" fmla="val 50000"/>
              <a:gd name="adj2" fmla="val 298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80" name="AutoShape 35">
            <a:extLst>
              <a:ext uri="{FF2B5EF4-FFF2-40B4-BE49-F238E27FC236}">
                <a16:creationId xmlns:a16="http://schemas.microsoft.com/office/drawing/2014/main" id="{98094A22-D79A-4ED0-9C13-A07EFFA7DA6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94738" y="5381625"/>
            <a:ext cx="288925" cy="3968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781" name="AutoShape 39">
            <a:extLst>
              <a:ext uri="{FF2B5EF4-FFF2-40B4-BE49-F238E27FC236}">
                <a16:creationId xmlns:a16="http://schemas.microsoft.com/office/drawing/2014/main" id="{101ED50A-9187-4952-88E2-F4D690BF072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18463" y="6756400"/>
            <a:ext cx="476250" cy="396875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0156" name="Text Box 44">
            <a:extLst>
              <a:ext uri="{FF2B5EF4-FFF2-40B4-BE49-F238E27FC236}">
                <a16:creationId xmlns:a16="http://schemas.microsoft.com/office/drawing/2014/main" id="{BA51A8FD-554B-46C0-991B-3DFBBB3A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403350"/>
            <a:ext cx="460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0" rIns="89982" bIns="4679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FFFFFF"/>
              </a:buClr>
              <a:buSzPct val="100000"/>
              <a:buFont typeface="Comic Sans MS" panose="030F0702030302020204" pitchFamily="66" charset="0"/>
              <a:buNone/>
            </a:pPr>
            <a:r>
              <a:rPr lang="en-GB" altLang="fr-FR" sz="3600" b="1">
                <a:solidFill>
                  <a:srgbClr val="00007D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La voie générale</a:t>
            </a:r>
          </a:p>
        </p:txBody>
      </p:sp>
      <p:sp>
        <p:nvSpPr>
          <p:cNvPr id="90158" name="Text Box 46">
            <a:extLst>
              <a:ext uri="{FF2B5EF4-FFF2-40B4-BE49-F238E27FC236}">
                <a16:creationId xmlns:a16="http://schemas.microsoft.com/office/drawing/2014/main" id="{FA6E4E54-3B1A-4E70-B3A0-63CC82950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2843213"/>
            <a:ext cx="554513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0" rIns="89982" bIns="4679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fr-FR" sz="2800" b="1" i="1">
                <a:solidFill>
                  <a:srgbClr val="000000"/>
                </a:solidFill>
                <a:cs typeface="Lucida Sans Unicode" panose="020B0602030504020204" pitchFamily="34" charset="0"/>
              </a:rPr>
              <a:t>Pour poursuivre des études en enseignement supérieur </a:t>
            </a: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fr-FR" sz="2800" b="1" i="1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2800" b="1" i="1">
                <a:solidFill>
                  <a:srgbClr val="000000"/>
                </a:solidFill>
                <a:cs typeface="Lucida Sans Unicode" panose="020B0602030504020204" pitchFamily="34" charset="0"/>
              </a:rPr>
              <a:t> classes préparatoires 	 </a:t>
            </a:r>
          </a:p>
          <a:p>
            <a:pPr eaLnBrk="1" hangingPunct="1">
              <a:lnSpc>
                <a:spcPct val="120000"/>
              </a:lnSpc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2800" b="1" i="1">
                <a:solidFill>
                  <a:srgbClr val="000000"/>
                </a:solidFill>
                <a:cs typeface="Lucida Sans Unicode" panose="020B0602030504020204" pitchFamily="34" charset="0"/>
              </a:rPr>
              <a:t> universités</a:t>
            </a:r>
          </a:p>
          <a:p>
            <a:pPr eaLnBrk="1" hangingPunct="1">
              <a:lnSpc>
                <a:spcPct val="120000"/>
              </a:lnSpc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2800" b="1" i="1">
                <a:solidFill>
                  <a:srgbClr val="000000"/>
                </a:solidFill>
                <a:cs typeface="Lucida Sans Unicode" panose="020B0602030504020204" pitchFamily="34" charset="0"/>
              </a:rPr>
              <a:t> grandes écoles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56" grpId="0"/>
      <p:bldP spid="901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92DC492B-5C2E-49F6-A888-A2DC31CB2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611188"/>
            <a:ext cx="6048375" cy="1281112"/>
          </a:xfrm>
          <a:noFill/>
        </p:spPr>
        <p:txBody>
          <a:bodyPr lIns="101483" tIns="50743" rIns="101483" bIns="50743"/>
          <a:lstStyle/>
          <a:p>
            <a:pPr algn="ctr" defTabSz="912813" eaLnBrk="1" hangingPunct="1"/>
            <a:r>
              <a:rPr lang="fr-FR" altLang="fr-FR" b="1">
                <a:solidFill>
                  <a:schemeClr val="bg2"/>
                </a:solidFill>
              </a:rPr>
              <a:t>« LE »  bac général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ADBA3A1-4CFC-4D9D-BD4A-082B8A8B1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463" y="2195513"/>
            <a:ext cx="9791700" cy="4968875"/>
          </a:xfrm>
          <a:noFill/>
        </p:spPr>
        <p:txBody>
          <a:bodyPr lIns="101483" tIns="50743" rIns="101483" bIns="50743"/>
          <a:lstStyle/>
          <a:p>
            <a:pPr marL="342900" indent="-342900" defTabSz="912813" eaLnBrk="1" hangingPunct="1">
              <a:lnSpc>
                <a:spcPct val="90000"/>
              </a:lnSpc>
            </a:pPr>
            <a:r>
              <a:rPr lang="fr-FR" altLang="fr-FR" sz="4600" dirty="0"/>
              <a:t>Création d’un bac général avec </a:t>
            </a:r>
          </a:p>
          <a:p>
            <a:pPr marL="784225" lvl="1" indent="-342900" defTabSz="91281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4000" dirty="0"/>
              <a:t>des enseignements communs</a:t>
            </a:r>
          </a:p>
          <a:p>
            <a:pPr marL="784225" lvl="1" indent="-342900" defTabSz="91281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4000" dirty="0"/>
              <a:t>3 spécialités de 4h en 1</a:t>
            </a:r>
            <a:r>
              <a:rPr lang="fr-FR" altLang="fr-FR" sz="4000" baseline="30000" dirty="0"/>
              <a:t>ère</a:t>
            </a:r>
            <a:endParaRPr lang="fr-FR" altLang="fr-FR" sz="4000" dirty="0"/>
          </a:p>
          <a:p>
            <a:pPr marL="784225" lvl="1" indent="-342900" defTabSz="91281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4000" dirty="0"/>
              <a:t>2 spécialités de 6h en Terminale</a:t>
            </a:r>
          </a:p>
          <a:p>
            <a:pPr marL="784225" lvl="1" indent="-342900" defTabSz="91281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4000" dirty="0"/>
              <a:t>1 ou 2 options facultatives générales et/ou spécifiques (en Terminale) </a:t>
            </a:r>
          </a:p>
          <a:p>
            <a:pPr marL="1143000" lvl="2" indent="-230188" defTabSz="912813" eaLnBrk="1" hangingPunct="1">
              <a:lnSpc>
                <a:spcPct val="90000"/>
              </a:lnSpc>
              <a:buClr>
                <a:schemeClr val="accent1"/>
              </a:buClr>
            </a:pPr>
            <a:endParaRPr lang="fr-FR" altLang="fr-FR" sz="1800" dirty="0"/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184D7476-6BBB-4C44-965F-A3CF6D9FD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6700" y="6037263"/>
            <a:ext cx="2000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374EDF0B-D242-4DAD-8B04-CEA2F1BB9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11188"/>
            <a:ext cx="9864725" cy="1281112"/>
          </a:xfrm>
          <a:noFill/>
        </p:spPr>
        <p:txBody>
          <a:bodyPr lIns="101483" tIns="50743" rIns="101483" bIns="50743"/>
          <a:lstStyle/>
          <a:p>
            <a:pPr algn="ctr" defTabSz="912813" eaLnBrk="1" hangingPunct="1"/>
            <a:r>
              <a:rPr lang="fr-FR" altLang="fr-FR" sz="3600">
                <a:solidFill>
                  <a:schemeClr val="bg2"/>
                </a:solidFill>
              </a:rPr>
              <a:t>Les enseignements communs</a:t>
            </a:r>
            <a:br>
              <a:rPr lang="fr-FR" altLang="fr-FR" sz="3600">
                <a:solidFill>
                  <a:schemeClr val="bg2"/>
                </a:solidFill>
              </a:rPr>
            </a:br>
            <a:r>
              <a:rPr lang="fr-FR" altLang="fr-FR" sz="3600">
                <a:solidFill>
                  <a:schemeClr val="bg2"/>
                </a:solidFill>
              </a:rPr>
              <a:t>(16h en 1</a:t>
            </a:r>
            <a:r>
              <a:rPr lang="fr-FR" altLang="fr-FR" sz="3600" baseline="30000">
                <a:solidFill>
                  <a:schemeClr val="bg2"/>
                </a:solidFill>
              </a:rPr>
              <a:t>ère</a:t>
            </a:r>
            <a:r>
              <a:rPr lang="fr-FR" altLang="fr-FR" sz="3600">
                <a:solidFill>
                  <a:schemeClr val="bg2"/>
                </a:solidFill>
              </a:rPr>
              <a:t> – 15h30 en Terminale)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A8103E2D-4BC1-404E-853C-04E65F24F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338" y="1908175"/>
            <a:ext cx="9793287" cy="4967288"/>
          </a:xfrm>
        </p:spPr>
        <p:txBody>
          <a:bodyPr lIns="101483" tIns="50743" rIns="101483" bIns="50743"/>
          <a:lstStyle/>
          <a:p>
            <a:r>
              <a:rPr lang="fr-FR" altLang="fr-FR" sz="3200"/>
              <a:t>Français en 1</a:t>
            </a:r>
            <a:r>
              <a:rPr lang="fr-FR" altLang="fr-FR" sz="3200" baseline="30000"/>
              <a:t>ère</a:t>
            </a:r>
            <a:r>
              <a:rPr lang="fr-FR" altLang="fr-FR" sz="3200"/>
              <a:t> (4h)  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3200"/>
              <a:t>   Philosophie en Terminale (4h)</a:t>
            </a:r>
          </a:p>
          <a:p>
            <a:r>
              <a:rPr lang="fr-FR" altLang="fr-FR" sz="3200"/>
              <a:t>Histoire géo (3h)</a:t>
            </a:r>
          </a:p>
          <a:p>
            <a:r>
              <a:rPr lang="fr-FR" altLang="fr-FR" sz="3200"/>
              <a:t>Enseignement moral et civique (18h par an) </a:t>
            </a:r>
          </a:p>
          <a:p>
            <a:r>
              <a:rPr lang="fr-FR" altLang="fr-FR" sz="3200"/>
              <a:t>Langues vivantes A et B (4,5h pour les 2 langues en 1</a:t>
            </a:r>
            <a:r>
              <a:rPr lang="fr-FR" altLang="fr-FR" sz="3200" baseline="30000"/>
              <a:t>ère</a:t>
            </a:r>
            <a:r>
              <a:rPr lang="fr-FR" altLang="fr-FR" sz="3200"/>
              <a:t>, puis 4h en Terminale)</a:t>
            </a:r>
          </a:p>
          <a:p>
            <a:r>
              <a:rPr lang="fr-FR" altLang="fr-FR" sz="3200"/>
              <a:t>Education Physique et Sportive (2h)</a:t>
            </a:r>
          </a:p>
          <a:p>
            <a:r>
              <a:rPr lang="fr-FR" altLang="fr-FR" sz="3200"/>
              <a:t>Enseignement scientifique (2h)</a:t>
            </a:r>
          </a:p>
          <a:p>
            <a:pPr eaLnBrk="1" hangingPunct="1">
              <a:lnSpc>
                <a:spcPct val="90000"/>
              </a:lnSpc>
            </a:pPr>
            <a:endParaRPr lang="fr-FR" altLang="fr-FR" sz="3200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2FF5369D-404F-4557-B97F-3F9C828DB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6700" y="6037263"/>
            <a:ext cx="2000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DB653851-5287-4921-B608-50158F77C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95288"/>
            <a:ext cx="9864725" cy="936625"/>
          </a:xfrm>
          <a:noFill/>
        </p:spPr>
        <p:txBody>
          <a:bodyPr lIns="101483" tIns="50743" rIns="101483" bIns="50743"/>
          <a:lstStyle/>
          <a:p>
            <a:pPr algn="ctr" defTabSz="912813" eaLnBrk="1" hangingPunct="1"/>
            <a:r>
              <a:rPr lang="fr-FR" altLang="fr-FR" sz="3600">
                <a:solidFill>
                  <a:schemeClr val="bg2"/>
                </a:solidFill>
              </a:rPr>
              <a:t>Les enseignements de spécialité (1</a:t>
            </a:r>
            <a:r>
              <a:rPr lang="fr-FR" altLang="fr-FR" sz="3600" baseline="30000">
                <a:solidFill>
                  <a:schemeClr val="bg2"/>
                </a:solidFill>
              </a:rPr>
              <a:t>ère</a:t>
            </a:r>
            <a:r>
              <a:rPr lang="fr-FR" altLang="fr-FR" sz="3600">
                <a:solidFill>
                  <a:schemeClr val="bg2"/>
                </a:solidFill>
              </a:rPr>
              <a:t> et Tle)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0757840B-F147-467D-A7AC-9110B4DC7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768" y="1115541"/>
            <a:ext cx="9792841" cy="6336704"/>
          </a:xfrm>
          <a:ln>
            <a:miter lim="800000"/>
            <a:headEnd/>
            <a:tailEnd/>
          </a:ln>
          <a:extLst/>
        </p:spPr>
        <p:txBody>
          <a:bodyPr lIns="101483" tIns="50743" rIns="101483" bIns="50743"/>
          <a:lstStyle/>
          <a:p>
            <a:pPr marL="1000800" lvl="5" indent="-342900" algn="just">
              <a:lnSpc>
                <a:spcPct val="115000"/>
              </a:lnSpc>
              <a:buSzPct val="150000"/>
              <a:defRPr/>
            </a:pPr>
            <a:r>
              <a:rPr lang="fr-FR" dirty="0">
                <a:ea typeface="Calibri"/>
                <a:cs typeface="Arial" panose="020B0604020202020204" pitchFamily="34" charset="0"/>
              </a:rPr>
              <a:t>Mathématiques</a:t>
            </a:r>
          </a:p>
          <a:p>
            <a:pPr marL="1000800" lvl="5" indent="-342900" algn="just">
              <a:lnSpc>
                <a:spcPct val="115000"/>
              </a:lnSpc>
              <a:buSzPct val="150000"/>
              <a:defRPr/>
            </a:pPr>
            <a:r>
              <a:rPr lang="fr-FR" dirty="0">
                <a:ea typeface="Calibri"/>
                <a:cs typeface="Arial" panose="020B0604020202020204" pitchFamily="34" charset="0"/>
              </a:rPr>
              <a:t>Physique-chimie</a:t>
            </a:r>
          </a:p>
          <a:p>
            <a:pPr marL="1000800" lvl="5" indent="-342900" algn="just">
              <a:lnSpc>
                <a:spcPct val="115000"/>
              </a:lnSpc>
              <a:buSzPct val="150000"/>
              <a:defRPr/>
            </a:pPr>
            <a:r>
              <a:rPr lang="fr-FR" dirty="0">
                <a:ea typeface="Calibri"/>
                <a:cs typeface="Arial" panose="020B0604020202020204" pitchFamily="34" charset="0"/>
              </a:rPr>
              <a:t>Sciences de la Vie et de la Terre</a:t>
            </a:r>
          </a:p>
          <a:p>
            <a:pPr marL="1000800" lvl="5" indent="-342900" algn="just">
              <a:lnSpc>
                <a:spcPct val="115000"/>
              </a:lnSpc>
              <a:buSzPct val="150000"/>
              <a:defRPr/>
            </a:pPr>
            <a:r>
              <a:rPr lang="fr-FR" dirty="0">
                <a:ea typeface="Calibri"/>
                <a:cs typeface="Arial" panose="020B0604020202020204" pitchFamily="34" charset="0"/>
              </a:rPr>
              <a:t>Sciences économiques et sociales</a:t>
            </a:r>
          </a:p>
          <a:p>
            <a:pPr marL="1000800" lvl="5" indent="-342900" algn="just">
              <a:lnSpc>
                <a:spcPct val="115000"/>
              </a:lnSpc>
              <a:buSzPct val="150000"/>
              <a:defRPr/>
            </a:pPr>
            <a:r>
              <a:rPr lang="fr-FR" dirty="0">
                <a:ea typeface="Calibri"/>
                <a:cs typeface="Arial" panose="020B0604020202020204" pitchFamily="34" charset="0"/>
              </a:rPr>
              <a:t>Histoire géographie, géopolitique et sciences politiques</a:t>
            </a:r>
          </a:p>
          <a:p>
            <a:pPr marL="1000800" lvl="5" indent="-342900" algn="just">
              <a:lnSpc>
                <a:spcPct val="115000"/>
              </a:lnSpc>
              <a:buSzPct val="150000"/>
              <a:defRPr/>
            </a:pPr>
            <a:r>
              <a:rPr lang="fr-FR" dirty="0">
                <a:ea typeface="Calibri"/>
                <a:cs typeface="Arial" panose="020B0604020202020204" pitchFamily="34" charset="0"/>
              </a:rPr>
              <a:t>Humanités, littérature et philosophie</a:t>
            </a:r>
          </a:p>
          <a:p>
            <a:pPr marL="1000800" lvl="5" indent="-342900" algn="just">
              <a:lnSpc>
                <a:spcPct val="115000"/>
              </a:lnSpc>
              <a:buSzPct val="150000"/>
              <a:defRPr/>
            </a:pPr>
            <a:r>
              <a:rPr lang="fr-FR" dirty="0">
                <a:ea typeface="Calibri"/>
                <a:cs typeface="Arial" panose="020B0604020202020204" pitchFamily="34" charset="0"/>
              </a:rPr>
              <a:t>Langues, littératures et cultures étrangères</a:t>
            </a:r>
          </a:p>
          <a:p>
            <a:pPr marL="1000800" lvl="5" indent="-342900" algn="just">
              <a:lnSpc>
                <a:spcPct val="115000"/>
              </a:lnSpc>
              <a:buSzPct val="150000"/>
              <a:defRPr/>
            </a:pPr>
            <a:r>
              <a:rPr lang="fr-FR" dirty="0">
                <a:ea typeface="Calibri"/>
                <a:cs typeface="Arial" panose="020B0604020202020204" pitchFamily="34" charset="0"/>
              </a:rPr>
              <a:t>Numérique et sciences informatiques</a:t>
            </a:r>
          </a:p>
          <a:p>
            <a:pPr marL="1000800" lvl="5" indent="-342900" algn="just">
              <a:lnSpc>
                <a:spcPct val="115000"/>
              </a:lnSpc>
              <a:buSzPct val="150000"/>
              <a:defRPr/>
            </a:pPr>
            <a:r>
              <a:rPr lang="fr-FR" dirty="0">
                <a:ea typeface="Calibri"/>
                <a:cs typeface="Arial" panose="020B0604020202020204" pitchFamily="34" charset="0"/>
              </a:rPr>
              <a:t>Sciences de l'ingénieur </a:t>
            </a:r>
          </a:p>
          <a:p>
            <a:pPr marL="1000800" lvl="5" indent="-342900" algn="just">
              <a:lnSpc>
                <a:spcPct val="115000"/>
              </a:lnSpc>
              <a:buSzPct val="150000"/>
              <a:defRPr/>
            </a:pPr>
            <a:r>
              <a:rPr lang="fr-FR" dirty="0">
                <a:ea typeface="Calibri"/>
                <a:cs typeface="Arial" panose="020B0604020202020204" pitchFamily="34" charset="0"/>
              </a:rPr>
              <a:t>Littérature, langues et cultures de l’Antiquité </a:t>
            </a:r>
          </a:p>
          <a:p>
            <a:pPr marL="1000800" lvl="5" indent="-342900" algn="just">
              <a:lnSpc>
                <a:spcPct val="115000"/>
              </a:lnSpc>
              <a:buSzPct val="150000"/>
              <a:defRPr/>
            </a:pPr>
            <a:r>
              <a:rPr lang="fr-FR" dirty="0">
                <a:ea typeface="Calibri"/>
                <a:cs typeface="Arial" panose="020B0604020202020204" pitchFamily="34" charset="0"/>
              </a:rPr>
              <a:t>Arts (arts plastiques ou musique ou théâtre ou cinéma-audiovisuel ou danse ou histoire des arts)</a:t>
            </a:r>
          </a:p>
          <a:p>
            <a:pPr marL="1000800" lvl="5" indent="-342900" algn="just">
              <a:lnSpc>
                <a:spcPct val="115000"/>
              </a:lnSpc>
              <a:buSzPct val="150000"/>
              <a:defRPr/>
            </a:pPr>
            <a:r>
              <a:rPr lang="fr-FR" dirty="0">
                <a:ea typeface="Calibri"/>
                <a:cs typeface="Arial" panose="020B0604020202020204" pitchFamily="34" charset="0"/>
              </a:rPr>
              <a:t>Biologie écologie (dans les lycées agricoles uniquement)</a:t>
            </a:r>
          </a:p>
          <a:p>
            <a:pPr marL="1000800" lvl="5" indent="-342900" algn="just">
              <a:lnSpc>
                <a:spcPct val="115000"/>
              </a:lnSpc>
              <a:buSzPct val="150000"/>
              <a:defRPr/>
            </a:pPr>
            <a:r>
              <a:rPr lang="fr-FR" dirty="0"/>
              <a:t>Education physique, pratiques et culture sportives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A897F62A-8340-4F8C-8956-38A020DF7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6700" y="6037263"/>
            <a:ext cx="2000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>
            <a:spAutoFit/>
          </a:bodyPr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F32D445E-616D-445C-ADC0-EC0164B97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503238"/>
            <a:ext cx="9377363" cy="1512887"/>
          </a:xfrm>
        </p:spPr>
        <p:txBody>
          <a:bodyPr lIns="89982" tIns="46790" rIns="89982" bIns="4679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</a:tabLst>
            </a:pPr>
            <a:r>
              <a:rPr lang="en-GB" altLang="fr-FR" sz="4500">
                <a:solidFill>
                  <a:schemeClr val="bg2"/>
                </a:solidFill>
              </a:rPr>
              <a:t>Les lycées catholiques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C8A77B4E-7F46-492E-9AFE-630B43AE9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938" y="1979613"/>
            <a:ext cx="9218612" cy="4667250"/>
          </a:xfrm>
        </p:spPr>
        <p:txBody>
          <a:bodyPr lIns="89982" tIns="46790" rIns="89982" bIns="46790"/>
          <a:lstStyle/>
          <a:p>
            <a:pPr marL="339725" indent="-339725" eaLnBrk="1" hangingPunct="1">
              <a:lnSpc>
                <a:spcPct val="150000"/>
              </a:lnSpc>
              <a:spcBef>
                <a:spcPts val="800"/>
              </a:spcBef>
              <a:buClr>
                <a:srgbClr val="00007D"/>
              </a:buClr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</a:tabLst>
            </a:pPr>
            <a:r>
              <a:rPr lang="en-GB" altLang="fr-FR"/>
              <a:t>Une éducation en référence à l’Evangile</a:t>
            </a:r>
          </a:p>
          <a:p>
            <a:pPr marL="339725" indent="-339725" eaLnBrk="1" hangingPunct="1">
              <a:lnSpc>
                <a:spcPct val="150000"/>
              </a:lnSpc>
              <a:spcBef>
                <a:spcPts val="800"/>
              </a:spcBef>
              <a:buClr>
                <a:srgbClr val="00007D"/>
              </a:buClr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</a:tabLst>
            </a:pPr>
            <a:r>
              <a:rPr lang="en-GB" altLang="fr-FR"/>
              <a:t>Éduquer et construire chacun dans la confiance et l’espérance</a:t>
            </a:r>
          </a:p>
          <a:p>
            <a:pPr marL="339725" indent="-339725" eaLnBrk="1" hangingPunct="1">
              <a:lnSpc>
                <a:spcPct val="150000"/>
              </a:lnSpc>
              <a:spcBef>
                <a:spcPts val="800"/>
              </a:spcBef>
              <a:buClr>
                <a:srgbClr val="00007D"/>
              </a:buClr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</a:tabLst>
            </a:pPr>
            <a:r>
              <a:rPr lang="en-GB" altLang="fr-FR"/>
              <a:t>Accueillir	Accompagner	Réussir</a:t>
            </a:r>
          </a:p>
          <a:p>
            <a:pPr marL="339725" indent="-339725" eaLnBrk="1" hangingPunct="1">
              <a:lnSpc>
                <a:spcPct val="150000"/>
              </a:lnSpc>
              <a:spcBef>
                <a:spcPts val="800"/>
              </a:spcBef>
              <a:buClr>
                <a:srgbClr val="00007D"/>
              </a:buClr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</a:tabLst>
            </a:pPr>
            <a:r>
              <a:rPr lang="en-GB" altLang="fr-FR"/>
              <a:t>Un réseau d’établissements à votre service</a:t>
            </a:r>
            <a:endParaRPr lang="en-GB" altLang="fr-FR" sz="7200">
              <a:latin typeface="Freestyle Script" panose="030804020302050B04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3F2E043-92D4-4C80-BD2C-862D7888F9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466725"/>
            <a:ext cx="8712200" cy="1225550"/>
          </a:xfrm>
        </p:spPr>
        <p:txBody>
          <a:bodyPr/>
          <a:lstStyle/>
          <a:p>
            <a:pPr eaLnBrk="1" hangingPunct="1"/>
            <a:r>
              <a:rPr lang="fr-FR" altLang="fr-FR" sz="4100" b="1">
                <a:solidFill>
                  <a:schemeClr val="bg2"/>
                </a:solidFill>
              </a:rPr>
              <a:t>Saint Charles Camas 		</a:t>
            </a:r>
            <a:r>
              <a:rPr lang="fr-FR" altLang="fr-FR" sz="4100" b="1" i="1">
                <a:solidFill>
                  <a:schemeClr val="bg2"/>
                </a:solidFill>
              </a:rPr>
              <a:t>13005</a:t>
            </a:r>
            <a:endParaRPr lang="fr-FR" altLang="fr-FR" sz="4100" b="1" i="1" baseline="30000">
              <a:solidFill>
                <a:schemeClr val="bg2"/>
              </a:solidFill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0240FB59-BE09-4478-8A4B-2216B0D1029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563" y="1922463"/>
            <a:ext cx="4352925" cy="4665662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800" dirty="0"/>
              <a:t>Lycée Général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Bac Général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7 spécialités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3 options spécifiques en </a:t>
            </a:r>
            <a:r>
              <a:rPr lang="fr-FR" altLang="fr-FR" sz="2000" dirty="0" err="1"/>
              <a:t>Tle</a:t>
            </a:r>
            <a:endParaRPr lang="fr-FR" altLang="fr-FR" sz="20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Latin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Théâtre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Certification Cambridge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dirty="0"/>
              <a:t>     en anglais (B2-First)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fr-FR" altLang="fr-FR" sz="2400" dirty="0"/>
          </a:p>
        </p:txBody>
      </p:sp>
      <p:pic>
        <p:nvPicPr>
          <p:cNvPr id="43012" name="Picture 6" descr="image">
            <a:extLst>
              <a:ext uri="{FF2B5EF4-FFF2-40B4-BE49-F238E27FC236}">
                <a16:creationId xmlns:a16="http://schemas.microsoft.com/office/drawing/2014/main" id="{C3769CCA-FD85-4119-91B8-72F6560E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908175"/>
            <a:ext cx="4776787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>
            <a:extLst>
              <a:ext uri="{FF2B5EF4-FFF2-40B4-BE49-F238E27FC236}">
                <a16:creationId xmlns:a16="http://schemas.microsoft.com/office/drawing/2014/main" id="{959AD155-E728-4724-8849-509F2F65F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427538"/>
            <a:ext cx="34496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C29DFAB-AF73-4552-BE71-3C29F08C9D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466725"/>
            <a:ext cx="8712200" cy="1225550"/>
          </a:xfrm>
        </p:spPr>
        <p:txBody>
          <a:bodyPr/>
          <a:lstStyle/>
          <a:p>
            <a:pPr eaLnBrk="1" hangingPunct="1"/>
            <a:r>
              <a:rPr lang="fr-FR" altLang="fr-FR" sz="4100" b="1">
                <a:solidFill>
                  <a:schemeClr val="bg2"/>
                </a:solidFill>
              </a:rPr>
              <a:t>Saint Michel		 		</a:t>
            </a:r>
            <a:r>
              <a:rPr lang="fr-FR" altLang="fr-FR" sz="4100" b="1" i="1">
                <a:solidFill>
                  <a:schemeClr val="bg2"/>
                </a:solidFill>
              </a:rPr>
              <a:t>13005</a:t>
            </a:r>
            <a:endParaRPr lang="fr-FR" altLang="fr-FR" sz="4100" b="1" i="1" baseline="30000">
              <a:solidFill>
                <a:schemeClr val="bg2"/>
              </a:solidFill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585E458-84EE-4FE5-9C60-C709E0B3557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563" y="1922463"/>
            <a:ext cx="5865861" cy="5170487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800" dirty="0"/>
              <a:t>Lycée Professionnel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sz="2400" dirty="0"/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Bacs Professionnels</a:t>
            </a:r>
          </a:p>
          <a:p>
            <a:pPr marL="0" indent="0" eaLnBrk="1" hangingPunct="1"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endParaRPr lang="fr-FR" altLang="fr-FR" sz="2400" dirty="0"/>
          </a:p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000" i="1" dirty="0"/>
              <a:t>Métiers de la Relation client :  </a:t>
            </a:r>
            <a:br>
              <a:rPr lang="fr-FR" altLang="fr-FR" sz="2000" i="1" dirty="0"/>
            </a:br>
            <a:r>
              <a:rPr lang="fr-FR" altLang="fr-FR" sz="1800" dirty="0"/>
              <a:t>Bac pro Accueil</a:t>
            </a:r>
            <a:br>
              <a:rPr lang="fr-FR" altLang="fr-FR" sz="1800" dirty="0"/>
            </a:br>
            <a:r>
              <a:rPr lang="fr-FR" altLang="fr-FR" sz="1800" dirty="0"/>
              <a:t>Bac pro Commerce et Vente (Option B)</a:t>
            </a:r>
          </a:p>
          <a:p>
            <a:pPr lvl="1" eaLnBrk="1" hangingPunct="1">
              <a:spcAft>
                <a:spcPts val="1200"/>
              </a:spcAft>
              <a:buNone/>
              <a:defRPr/>
            </a:pPr>
            <a:endParaRPr lang="fr-FR" altLang="fr-FR" sz="1800" dirty="0"/>
          </a:p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i="1" dirty="0"/>
              <a:t>Assistance à la Gestion des Organisations :</a:t>
            </a:r>
            <a:br>
              <a:rPr lang="fr-FR" sz="2400" i="1" dirty="0"/>
            </a:br>
            <a:r>
              <a:rPr lang="fr-FR" sz="1800" dirty="0"/>
              <a:t>Bac pro </a:t>
            </a:r>
            <a:r>
              <a:rPr lang="fr-FR" sz="1800" dirty="0" err="1"/>
              <a:t>A</a:t>
            </a:r>
            <a:r>
              <a:rPr lang="fr-FR" altLang="fr-FR" sz="1800" dirty="0" err="1"/>
              <a:t>GOrA</a:t>
            </a:r>
            <a:r>
              <a:rPr lang="fr-FR" altLang="fr-FR" sz="1800" dirty="0"/>
              <a:t> (ex GA)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sz="2400" dirty="0"/>
          </a:p>
        </p:txBody>
      </p:sp>
      <p:pic>
        <p:nvPicPr>
          <p:cNvPr id="45060" name="Image 6" descr="H:\ADMINISTRATIF ST MICHEL\SITE INTERNET\SITE INTERNET PHOTOS\ENTREE ST MICHEL.jpg">
            <a:extLst>
              <a:ext uri="{FF2B5EF4-FFF2-40B4-BE49-F238E27FC236}">
                <a16:creationId xmlns:a16="http://schemas.microsoft.com/office/drawing/2014/main" id="{562DC32D-BBD6-4CC9-A53B-56C0D358F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850900"/>
            <a:ext cx="28575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Image 8" descr="H:\ADMINISTRATIF ST MICHEL\SITE INTERNET\SITE INTERNET PHOTOS\BAT ST MICHEL\LA COUR2.jpg">
            <a:extLst>
              <a:ext uri="{FF2B5EF4-FFF2-40B4-BE49-F238E27FC236}">
                <a16:creationId xmlns:a16="http://schemas.microsoft.com/office/drawing/2014/main" id="{3D3663E9-9D87-42EA-9DF9-B4FBF282C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24" y="3635821"/>
            <a:ext cx="3643312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75803AE-9BD7-4CCE-9A29-03D467B611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466725"/>
            <a:ext cx="8712200" cy="1225550"/>
          </a:xfrm>
        </p:spPr>
        <p:txBody>
          <a:bodyPr/>
          <a:lstStyle/>
          <a:p>
            <a:pPr eaLnBrk="1" hangingPunct="1"/>
            <a:r>
              <a:rPr lang="fr-FR" altLang="fr-FR" sz="4100" b="1">
                <a:solidFill>
                  <a:schemeClr val="bg2"/>
                </a:solidFill>
              </a:rPr>
              <a:t>ELM			 			</a:t>
            </a:r>
            <a:r>
              <a:rPr lang="fr-FR" altLang="fr-FR" sz="4100" b="1" i="1">
                <a:solidFill>
                  <a:schemeClr val="bg2"/>
                </a:solidFill>
              </a:rPr>
              <a:t>13006</a:t>
            </a:r>
            <a:endParaRPr lang="fr-FR" altLang="fr-FR" sz="4100" b="1" i="1" baseline="30000">
              <a:solidFill>
                <a:schemeClr val="bg2"/>
              </a:solidFill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2E58D358-44A1-47FF-B9AB-CFC2DC1D68A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562" y="1922463"/>
            <a:ext cx="8962206" cy="5529781"/>
          </a:xfrm>
        </p:spPr>
        <p:txBody>
          <a:bodyPr/>
          <a:lstStyle/>
          <a:p>
            <a:pPr eaLnBrk="1" hangingPunct="1"/>
            <a:r>
              <a:rPr lang="fr-FR" altLang="fr-FR" sz="2800" dirty="0"/>
              <a:t>Lycée Professionnel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400" dirty="0"/>
              <a:t>CAP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 dirty="0"/>
              <a:t>Plomberie / Chauffage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 dirty="0"/>
              <a:t>Electricité Bâtiment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altLang="fr-FR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400" dirty="0"/>
              <a:t>Bacs Professionnels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sz="2000" dirty="0"/>
              <a:t>MEI : Maintenance des équipements industriels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sz="2000" dirty="0"/>
              <a:t>SN option RISC : Systèmes numériques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sz="2000" dirty="0"/>
              <a:t>MELEC : Métiers de l'électricité et de ses équipements connectés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fr-FR" altLang="fr-FR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400" dirty="0"/>
              <a:t>Spécialisation</a:t>
            </a:r>
            <a:endParaRPr lang="fr-FR" altLang="fr-FR" sz="24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sz="2000" dirty="0"/>
              <a:t> Maintenance en équipement thermique individuel (froid, clim, chaud)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fr-FR" altLang="fr-FR" sz="2000" dirty="0"/>
          </a:p>
        </p:txBody>
      </p:sp>
      <p:pic>
        <p:nvPicPr>
          <p:cNvPr id="47108" name="Image 2">
            <a:extLst>
              <a:ext uri="{FF2B5EF4-FFF2-40B4-BE49-F238E27FC236}">
                <a16:creationId xmlns:a16="http://schemas.microsoft.com/office/drawing/2014/main" id="{BAAD56ED-A7C7-4BA9-B8E6-671C1A56B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37102"/>
            <a:ext cx="4289143" cy="32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1ECC8B-00AD-4574-AE62-47D6E5F29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7223125"/>
            <a:ext cx="9240837" cy="336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1"/>
                </a:solidFill>
              </a:rPr>
              <a:t>TROISIEME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F5BD66F8-A02B-4127-ACD5-19D70D173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5795963"/>
            <a:ext cx="1746250" cy="939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2</a:t>
            </a:r>
            <a:r>
              <a:rPr lang="fr-FR" altLang="fr-FR" sz="2000" b="1" baseline="30000"/>
              <a:t>nde</a:t>
            </a:r>
            <a:r>
              <a:rPr lang="fr-FR" altLang="fr-FR" sz="2600" b="1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Professionnelle</a:t>
            </a:r>
          </a:p>
        </p:txBody>
      </p:sp>
      <p:sp>
        <p:nvSpPr>
          <p:cNvPr id="8196" name="Rectangle 8">
            <a:extLst>
              <a:ext uri="{FF2B5EF4-FFF2-40B4-BE49-F238E27FC236}">
                <a16:creationId xmlns:a16="http://schemas.microsoft.com/office/drawing/2014/main" id="{30206414-AAE7-49A7-85C2-570B4CA9C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4356100"/>
            <a:ext cx="1746250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</a:t>
            </a:r>
            <a:r>
              <a:rPr lang="fr-FR" altLang="fr-FR" sz="2000" b="1" baseline="30000"/>
              <a:t>ère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Professionnelle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600" b="1"/>
          </a:p>
        </p:txBody>
      </p:sp>
      <p:sp>
        <p:nvSpPr>
          <p:cNvPr id="8197" name="Rectangle 12">
            <a:extLst>
              <a:ext uri="{FF2B5EF4-FFF2-40B4-BE49-F238E27FC236}">
                <a16:creationId xmlns:a16="http://schemas.microsoft.com/office/drawing/2014/main" id="{84267EB9-D1DB-4838-9CE2-14C37CC79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2906713"/>
            <a:ext cx="1746250" cy="9445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T</a:t>
            </a:r>
            <a:r>
              <a:rPr lang="fr-FR" altLang="fr-FR" sz="2000" b="1" baseline="30000"/>
              <a:t>ale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Bac Pro</a:t>
            </a:r>
          </a:p>
        </p:txBody>
      </p:sp>
      <p:sp>
        <p:nvSpPr>
          <p:cNvPr id="8198" name="Rectangle 13">
            <a:extLst>
              <a:ext uri="{FF2B5EF4-FFF2-40B4-BE49-F238E27FC236}">
                <a16:creationId xmlns:a16="http://schemas.microsoft.com/office/drawing/2014/main" id="{7D6CAE06-D318-4090-9E7B-B4E957CC4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1319213"/>
            <a:ext cx="1858963" cy="11128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BTS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(bac+2)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1"/>
          </a:p>
        </p:txBody>
      </p:sp>
      <p:sp>
        <p:nvSpPr>
          <p:cNvPr id="8199" name="Rectangle 15">
            <a:extLst>
              <a:ext uri="{FF2B5EF4-FFF2-40B4-BE49-F238E27FC236}">
                <a16:creationId xmlns:a16="http://schemas.microsoft.com/office/drawing/2014/main" id="{75B65398-3B56-4B8A-ADF7-2D9A2971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8" y="842963"/>
            <a:ext cx="4255838" cy="4762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/>
              <a:t>BUT - Licence Pro - Licence (Bac+3)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 dirty="0"/>
          </a:p>
        </p:txBody>
      </p:sp>
      <p:sp>
        <p:nvSpPr>
          <p:cNvPr id="8200" name="AutoShape 18">
            <a:extLst>
              <a:ext uri="{FF2B5EF4-FFF2-40B4-BE49-F238E27FC236}">
                <a16:creationId xmlns:a16="http://schemas.microsoft.com/office/drawing/2014/main" id="{BDE5D372-E8D7-4C2F-B82E-F6D8C3FA7A0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182813" y="4787900"/>
            <a:ext cx="1273175" cy="195263"/>
          </a:xfrm>
          <a:prstGeom prst="leftArrow">
            <a:avLst>
              <a:gd name="adj1" fmla="val 50000"/>
              <a:gd name="adj2" fmla="val 1630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201" name="AutoShape 19">
            <a:extLst>
              <a:ext uri="{FF2B5EF4-FFF2-40B4-BE49-F238E27FC236}">
                <a16:creationId xmlns:a16="http://schemas.microsoft.com/office/drawing/2014/main" id="{E945E02F-4FA6-4C86-AD04-DFCFED7A4644}"/>
              </a:ext>
            </a:extLst>
          </p:cNvPr>
          <p:cNvSpPr>
            <a:spLocks noChangeArrowheads="1"/>
          </p:cNvSpPr>
          <p:nvPr/>
        </p:nvSpPr>
        <p:spPr bwMode="auto">
          <a:xfrm rot="1774879">
            <a:off x="2271713" y="5573713"/>
            <a:ext cx="1192212" cy="187325"/>
          </a:xfrm>
          <a:prstGeom prst="leftArrow">
            <a:avLst>
              <a:gd name="adj1" fmla="val 50000"/>
              <a:gd name="adj2" fmla="val 3596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202" name="AutoShape 21">
            <a:extLst>
              <a:ext uri="{FF2B5EF4-FFF2-40B4-BE49-F238E27FC236}">
                <a16:creationId xmlns:a16="http://schemas.microsoft.com/office/drawing/2014/main" id="{D85E98C0-6316-438D-88A0-2A45633F9C7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4169" y="2942431"/>
            <a:ext cx="2003425" cy="823913"/>
          </a:xfrm>
          <a:prstGeom prst="leftArrow">
            <a:avLst>
              <a:gd name="adj1" fmla="val 50000"/>
              <a:gd name="adj2" fmla="val 607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203" name="AutoShape 22">
            <a:extLst>
              <a:ext uri="{FF2B5EF4-FFF2-40B4-BE49-F238E27FC236}">
                <a16:creationId xmlns:a16="http://schemas.microsoft.com/office/drawing/2014/main" id="{56F5DD66-BC62-4EB5-B481-405A23034514}"/>
              </a:ext>
            </a:extLst>
          </p:cNvPr>
          <p:cNvSpPr>
            <a:spLocks noChangeArrowheads="1"/>
          </p:cNvSpPr>
          <p:nvPr/>
        </p:nvSpPr>
        <p:spPr bwMode="auto">
          <a:xfrm rot="2822303">
            <a:off x="2566988" y="2220913"/>
            <a:ext cx="1076325" cy="498475"/>
          </a:xfrm>
          <a:prstGeom prst="leftArrow">
            <a:avLst>
              <a:gd name="adj1" fmla="val 50000"/>
              <a:gd name="adj2" fmla="val 53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204" name="AutoShape 25">
            <a:extLst>
              <a:ext uri="{FF2B5EF4-FFF2-40B4-BE49-F238E27FC236}">
                <a16:creationId xmlns:a16="http://schemas.microsoft.com/office/drawing/2014/main" id="{4E8A6209-0809-4534-8DD3-606EC95C0C98}"/>
              </a:ext>
            </a:extLst>
          </p:cNvPr>
          <p:cNvSpPr>
            <a:spLocks noChangeArrowheads="1"/>
          </p:cNvSpPr>
          <p:nvPr/>
        </p:nvSpPr>
        <p:spPr bwMode="auto">
          <a:xfrm rot="8652727">
            <a:off x="4619625" y="1247775"/>
            <a:ext cx="520700" cy="242888"/>
          </a:xfrm>
          <a:prstGeom prst="leftArrow">
            <a:avLst>
              <a:gd name="adj1" fmla="val 50000"/>
              <a:gd name="adj2" fmla="val 535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205" name="AutoShape 28">
            <a:extLst>
              <a:ext uri="{FF2B5EF4-FFF2-40B4-BE49-F238E27FC236}">
                <a16:creationId xmlns:a16="http://schemas.microsoft.com/office/drawing/2014/main" id="{C9F47A0B-0CC5-47AB-B8BA-58172DE6D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900113"/>
            <a:ext cx="1587500" cy="238125"/>
          </a:xfrm>
          <a:prstGeom prst="leftArrow">
            <a:avLst>
              <a:gd name="adj1" fmla="val 50000"/>
              <a:gd name="adj2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206" name="AutoShape 32">
            <a:extLst>
              <a:ext uri="{FF2B5EF4-FFF2-40B4-BE49-F238E27FC236}">
                <a16:creationId xmlns:a16="http://schemas.microsoft.com/office/drawing/2014/main" id="{8F6F14B8-E1EF-416C-B461-E3E28DB8B19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28295" y="3898106"/>
            <a:ext cx="474662" cy="396875"/>
          </a:xfrm>
          <a:prstGeom prst="leftArrow">
            <a:avLst>
              <a:gd name="adj1" fmla="val 50000"/>
              <a:gd name="adj2" fmla="val 299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207" name="AutoShape 33">
            <a:extLst>
              <a:ext uri="{FF2B5EF4-FFF2-40B4-BE49-F238E27FC236}">
                <a16:creationId xmlns:a16="http://schemas.microsoft.com/office/drawing/2014/main" id="{79799638-535D-4E4C-88CC-E01BD1DFC0F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7506" y="5364957"/>
            <a:ext cx="396875" cy="395288"/>
          </a:xfrm>
          <a:prstGeom prst="leftArrow">
            <a:avLst>
              <a:gd name="adj1" fmla="val 50000"/>
              <a:gd name="adj2" fmla="val 251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208" name="AutoShape 36">
            <a:extLst>
              <a:ext uri="{FF2B5EF4-FFF2-40B4-BE49-F238E27FC236}">
                <a16:creationId xmlns:a16="http://schemas.microsoft.com/office/drawing/2014/main" id="{ABA9F605-54F1-4E40-B272-B1A633974EC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13632" y="5330031"/>
            <a:ext cx="469900" cy="398463"/>
          </a:xfrm>
          <a:prstGeom prst="leftArrow">
            <a:avLst>
              <a:gd name="adj1" fmla="val 50000"/>
              <a:gd name="adj2" fmla="val 294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209" name="AutoShape 37">
            <a:extLst>
              <a:ext uri="{FF2B5EF4-FFF2-40B4-BE49-F238E27FC236}">
                <a16:creationId xmlns:a16="http://schemas.microsoft.com/office/drawing/2014/main" id="{9B40B3AF-D9C0-4088-903C-3FAEA498015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10457" y="6755606"/>
            <a:ext cx="476250" cy="398463"/>
          </a:xfrm>
          <a:prstGeom prst="leftArrow">
            <a:avLst>
              <a:gd name="adj1" fmla="val 50000"/>
              <a:gd name="adj2" fmla="val 298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210" name="AutoShape 38">
            <a:extLst>
              <a:ext uri="{FF2B5EF4-FFF2-40B4-BE49-F238E27FC236}">
                <a16:creationId xmlns:a16="http://schemas.microsoft.com/office/drawing/2014/main" id="{615AC180-746D-4BEB-B20B-31B76751EAA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27501" y="6756400"/>
            <a:ext cx="476250" cy="396875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211" name="AutoShape 41">
            <a:extLst>
              <a:ext uri="{FF2B5EF4-FFF2-40B4-BE49-F238E27FC236}">
                <a16:creationId xmlns:a16="http://schemas.microsoft.com/office/drawing/2014/main" id="{01917ABF-F61B-41A8-9508-162D6821C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1476375"/>
            <a:ext cx="627063" cy="381000"/>
          </a:xfrm>
          <a:prstGeom prst="leftArrow">
            <a:avLst>
              <a:gd name="adj1" fmla="val 50000"/>
              <a:gd name="adj2" fmla="val 584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212" name="Oval 42">
            <a:extLst>
              <a:ext uri="{FF2B5EF4-FFF2-40B4-BE49-F238E27FC236}">
                <a16:creationId xmlns:a16="http://schemas.microsoft.com/office/drawing/2014/main" id="{B65ECA7A-A145-4260-87A2-45FCA46AB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3192463" cy="1717675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bg1"/>
                </a:solidFill>
              </a:rPr>
              <a:t>VIE PROFESSIONNELLE</a:t>
            </a:r>
            <a:endParaRPr lang="fr-FR" altLang="fr-FR" sz="2600" b="1">
              <a:solidFill>
                <a:schemeClr val="bg1"/>
              </a:solidFill>
            </a:endParaRPr>
          </a:p>
        </p:txBody>
      </p:sp>
      <p:sp>
        <p:nvSpPr>
          <p:cNvPr id="77868" name="Text Box 44">
            <a:extLst>
              <a:ext uri="{FF2B5EF4-FFF2-40B4-BE49-F238E27FC236}">
                <a16:creationId xmlns:a16="http://schemas.microsoft.com/office/drawing/2014/main" id="{737A814B-1B0F-4944-84D8-2B7B4A172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38" y="2051050"/>
            <a:ext cx="41068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0" rIns="89982" bIns="46790">
            <a:spAutoFit/>
          </a:bodyPr>
          <a:lstStyle>
            <a:lvl1pPr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FFFFFF"/>
              </a:buClr>
              <a:buSzPct val="100000"/>
              <a:buFont typeface="Comic Sans MS" panose="030F0702030302020204" pitchFamily="66" charset="0"/>
              <a:buNone/>
            </a:pPr>
            <a:r>
              <a:rPr lang="en-GB" altLang="fr-FR" sz="3600" b="1">
                <a:solidFill>
                  <a:srgbClr val="00007D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	</a:t>
            </a:r>
            <a:r>
              <a:rPr lang="en-GB" altLang="fr-FR" sz="4000" b="1">
                <a:solidFill>
                  <a:srgbClr val="00007D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La voie professionnelle</a:t>
            </a:r>
          </a:p>
        </p:txBody>
      </p:sp>
      <p:sp>
        <p:nvSpPr>
          <p:cNvPr id="77869" name="Text Box 45">
            <a:extLst>
              <a:ext uri="{FF2B5EF4-FFF2-40B4-BE49-F238E27FC236}">
                <a16:creationId xmlns:a16="http://schemas.microsoft.com/office/drawing/2014/main" id="{B141AFD1-7DEC-4DDD-BA31-6EFA6583D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3924300"/>
            <a:ext cx="460851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0" rIns="89982" bIns="4679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2000" b="1" i="1">
                <a:solidFill>
                  <a:srgbClr val="000000"/>
                </a:solidFill>
                <a:cs typeface="Lucida Sans Unicode" panose="020B0602030504020204" pitchFamily="34" charset="0"/>
              </a:rPr>
              <a:t> </a:t>
            </a:r>
            <a:r>
              <a:rPr lang="en-GB" altLang="fr-FR" sz="2400" b="1" i="1">
                <a:solidFill>
                  <a:srgbClr val="000000"/>
                </a:solidFill>
                <a:cs typeface="Lucida Sans Unicode" panose="020B0602030504020204" pitchFamily="34" charset="0"/>
              </a:rPr>
              <a:t>Pour entrer dans la vie professionnelle</a:t>
            </a:r>
          </a:p>
          <a:p>
            <a:pPr eaLnBrk="1" hangingPunct="1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endParaRPr lang="en-GB" altLang="fr-FR" sz="2400" b="1" i="1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 eaLnBrk="1" hangingPunct="1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fr-FR" sz="2400" b="1" i="1">
                <a:solidFill>
                  <a:srgbClr val="000000"/>
                </a:solidFill>
                <a:cs typeface="Lucida Sans Unicode" panose="020B0602030504020204" pitchFamily="34" charset="0"/>
              </a:rPr>
              <a:t> Pour poursuivre des études en   enseignement supérieur court</a:t>
            </a:r>
            <a:r>
              <a:rPr lang="en-GB" altLang="fr-FR" sz="2000" b="1" i="1">
                <a:solidFill>
                  <a:srgbClr val="000000"/>
                </a:solidFill>
                <a:cs typeface="Lucida Sans Unicode" panose="020B0602030504020204" pitchFamily="34" charset="0"/>
              </a:rPr>
              <a:t>	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fr-FR" sz="2000" b="1" i="1">
                <a:solidFill>
                  <a:srgbClr val="000000"/>
                </a:solidFill>
                <a:cs typeface="Lucida Sans Unicode" panose="020B0602030504020204" pitchFamily="34" charset="0"/>
              </a:rPr>
              <a:t> 	</a:t>
            </a:r>
            <a:br>
              <a:rPr lang="en-GB" altLang="fr-FR" sz="2000" b="1" i="1">
                <a:solidFill>
                  <a:srgbClr val="000000"/>
                </a:solidFill>
                <a:cs typeface="Lucida Sans Unicode" panose="020B0602030504020204" pitchFamily="34" charset="0"/>
              </a:rPr>
            </a:br>
            <a:endParaRPr lang="en-GB" altLang="fr-FR" sz="2000" b="1" i="1">
              <a:solidFill>
                <a:srgbClr val="000000"/>
              </a:solidFill>
              <a:cs typeface="Lucida Sans Unicode" panose="020B0602030504020204" pitchFamily="34" charset="0"/>
            </a:endParaRPr>
          </a:p>
        </p:txBody>
      </p:sp>
      <p:sp>
        <p:nvSpPr>
          <p:cNvPr id="8215" name="AutoShape 47">
            <a:extLst>
              <a:ext uri="{FF2B5EF4-FFF2-40B4-BE49-F238E27FC236}">
                <a16:creationId xmlns:a16="http://schemas.microsoft.com/office/drawing/2014/main" id="{FB66FF0A-04A3-4957-81B6-B25AB55E073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52107" y="2580481"/>
            <a:ext cx="412750" cy="220663"/>
          </a:xfrm>
          <a:prstGeom prst="leftArrow">
            <a:avLst>
              <a:gd name="adj1" fmla="val 50000"/>
              <a:gd name="adj2" fmla="val 467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7872" name="Rectangle 48">
            <a:extLst>
              <a:ext uri="{FF2B5EF4-FFF2-40B4-BE49-F238E27FC236}">
                <a16:creationId xmlns:a16="http://schemas.microsoft.com/office/drawing/2014/main" id="{6B264BC5-1AC2-4DB9-89C9-D5F240A83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356100"/>
            <a:ext cx="1744663" cy="9382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CAP 2</a:t>
            </a:r>
            <a:endParaRPr lang="fr-FR" altLang="fr-FR" sz="1200" b="1"/>
          </a:p>
        </p:txBody>
      </p:sp>
      <p:sp>
        <p:nvSpPr>
          <p:cNvPr id="77873" name="Rectangle 49">
            <a:extLst>
              <a:ext uri="{FF2B5EF4-FFF2-40B4-BE49-F238E27FC236}">
                <a16:creationId xmlns:a16="http://schemas.microsoft.com/office/drawing/2014/main" id="{A268DF57-CA44-4F14-AEAF-FD87ABBB9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5795963"/>
            <a:ext cx="1792288" cy="969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CAP 1</a:t>
            </a: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7F7B8FE6-1227-45FD-A815-D81252791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525463"/>
            <a:ext cx="3176587" cy="3159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Master Pro (Bac+4)</a:t>
            </a:r>
          </a:p>
        </p:txBody>
      </p:sp>
      <p:sp>
        <p:nvSpPr>
          <p:cNvPr id="8219" name="AutoShape 18">
            <a:extLst>
              <a:ext uri="{FF2B5EF4-FFF2-40B4-BE49-F238E27FC236}">
                <a16:creationId xmlns:a16="http://schemas.microsoft.com/office/drawing/2014/main" id="{8E4CEBB0-AF82-4660-9E93-16DA356A3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4500563"/>
            <a:ext cx="1273175" cy="195262"/>
          </a:xfrm>
          <a:prstGeom prst="leftArrow">
            <a:avLst>
              <a:gd name="adj1" fmla="val 50000"/>
              <a:gd name="adj2" fmla="val 1630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8" grpId="0"/>
      <p:bldP spid="77869" grpId="0"/>
      <p:bldP spid="77872" grpId="0" animBg="1"/>
      <p:bldP spid="77873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CA0418B-1ACA-41E9-B3F5-B4656F08C6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466725"/>
            <a:ext cx="8712200" cy="1225550"/>
          </a:xfrm>
        </p:spPr>
        <p:txBody>
          <a:bodyPr/>
          <a:lstStyle/>
          <a:p>
            <a:pPr eaLnBrk="1" hangingPunct="1"/>
            <a:r>
              <a:rPr lang="fr-FR" altLang="fr-FR" sz="4100" b="1">
                <a:solidFill>
                  <a:schemeClr val="bg2"/>
                </a:solidFill>
              </a:rPr>
              <a:t>Don Bosco		 		</a:t>
            </a:r>
            <a:r>
              <a:rPr lang="fr-FR" altLang="fr-FR" sz="4100" b="1" i="1">
                <a:solidFill>
                  <a:schemeClr val="bg2"/>
                </a:solidFill>
              </a:rPr>
              <a:t> 	13006</a:t>
            </a:r>
            <a:endParaRPr lang="fr-FR" altLang="fr-FR" sz="4100" b="1" i="1" baseline="30000">
              <a:solidFill>
                <a:schemeClr val="bg2"/>
              </a:solidFill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FAB61B35-AEF8-42A2-A19A-54E9CEFFC9E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563" y="1922463"/>
            <a:ext cx="9610725" cy="5500687"/>
          </a:xfrm>
        </p:spPr>
        <p:txBody>
          <a:bodyPr/>
          <a:lstStyle/>
          <a:p>
            <a:pPr eaLnBrk="1" hangingPunct="1"/>
            <a:r>
              <a:rPr lang="fr-FR" altLang="fr-FR" sz="2800"/>
              <a:t>Lycée Professionnel, Technologique et Général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400"/>
              <a:t>CAP	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Menuisier Fabricant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Serrurier Métallier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Signalétique, enseigne, décor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Ouvrages électriques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400"/>
              <a:t>Bacs Professionnels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Électricité / Numérique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Arts graphiques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Maintenance indus. / énerg.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400"/>
              <a:t>Bac technologique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STI2D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400"/>
              <a:t>Bac Général </a:t>
            </a:r>
          </a:p>
        </p:txBody>
      </p:sp>
      <p:pic>
        <p:nvPicPr>
          <p:cNvPr id="49156" name="Picture 4" descr="IMG_9085">
            <a:extLst>
              <a:ext uri="{FF2B5EF4-FFF2-40B4-BE49-F238E27FC236}">
                <a16:creationId xmlns:a16="http://schemas.microsoft.com/office/drawing/2014/main" id="{2DD86316-9F65-43F6-8027-E9EA81E2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924300"/>
            <a:ext cx="52879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E582AD3-8134-4846-9256-33D378C67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450850"/>
            <a:ext cx="8712200" cy="1225550"/>
          </a:xfrm>
        </p:spPr>
        <p:txBody>
          <a:bodyPr/>
          <a:lstStyle/>
          <a:p>
            <a:pPr eaLnBrk="1" hangingPunct="1"/>
            <a:r>
              <a:rPr lang="fr-FR" altLang="fr-FR" sz="4100" b="1">
                <a:solidFill>
                  <a:schemeClr val="bg2"/>
                </a:solidFill>
              </a:rPr>
              <a:t>Sully			 			</a:t>
            </a:r>
            <a:r>
              <a:rPr lang="fr-FR" altLang="fr-FR" sz="4100" b="1" i="1">
                <a:solidFill>
                  <a:schemeClr val="bg2"/>
                </a:solidFill>
              </a:rPr>
              <a:t>13006</a:t>
            </a:r>
            <a:endParaRPr lang="fr-FR" altLang="fr-FR" sz="4100" b="1" i="1" baseline="30000">
              <a:solidFill>
                <a:schemeClr val="bg2"/>
              </a:solidFill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675EC38-A47A-4A86-B3B7-A21B2F3BC10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563" y="1922463"/>
            <a:ext cx="9610725" cy="2217737"/>
          </a:xfrm>
        </p:spPr>
        <p:txBody>
          <a:bodyPr/>
          <a:lstStyle/>
          <a:p>
            <a:pPr eaLnBrk="1" hangingPunct="1"/>
            <a:r>
              <a:rPr lang="fr-FR" altLang="fr-FR" sz="2800"/>
              <a:t>Lycée Technologique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24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400"/>
              <a:t>Bac technologique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STMG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2400"/>
          </a:p>
        </p:txBody>
      </p:sp>
      <p:pic>
        <p:nvPicPr>
          <p:cNvPr id="51204" name="Image 4">
            <a:extLst>
              <a:ext uri="{FF2B5EF4-FFF2-40B4-BE49-F238E27FC236}">
                <a16:creationId xmlns:a16="http://schemas.microsoft.com/office/drawing/2014/main" id="{2368381E-9B2F-4C98-B71C-3F6972422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11638"/>
            <a:ext cx="6192838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614D978-EC36-4B13-9AC1-A1D4D5418E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466725"/>
            <a:ext cx="8712200" cy="1225550"/>
          </a:xfrm>
        </p:spPr>
        <p:txBody>
          <a:bodyPr/>
          <a:lstStyle/>
          <a:p>
            <a:pPr eaLnBrk="1" hangingPunct="1"/>
            <a:r>
              <a:rPr lang="fr-FR" altLang="fr-FR" sz="4100" b="1">
                <a:solidFill>
                  <a:schemeClr val="bg2"/>
                </a:solidFill>
              </a:rPr>
              <a:t>Pastré Grande Bastide	</a:t>
            </a:r>
            <a:r>
              <a:rPr lang="fr-FR" altLang="fr-FR" sz="4100" b="1" i="1">
                <a:solidFill>
                  <a:schemeClr val="bg2"/>
                </a:solidFill>
              </a:rPr>
              <a:t> 	13009</a:t>
            </a:r>
            <a:endParaRPr lang="fr-FR" altLang="fr-FR" sz="4100" b="1" i="1" baseline="30000">
              <a:solidFill>
                <a:schemeClr val="bg2"/>
              </a:solidFill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8C3D94C9-3057-4491-A7A5-4FB8B274AAF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563" y="1922463"/>
            <a:ext cx="9610725" cy="5500687"/>
          </a:xfrm>
        </p:spPr>
        <p:txBody>
          <a:bodyPr/>
          <a:lstStyle/>
          <a:p>
            <a:pPr eaLnBrk="1" hangingPunct="1"/>
            <a:r>
              <a:rPr lang="fr-FR" altLang="fr-FR" sz="2800"/>
              <a:t>Lycée Professionnel, Technologique et Général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400"/>
              <a:t>Bacs Professionnels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Commercialisation et Services en Restauration (hôtellerie) – Section Euro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Cuisine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Animation Enfance-Personnes Agées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ASSP (Sanitaire)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SPVL (Social)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400"/>
              <a:t>Mention complémentaire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Organisateur de Réceptions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400"/>
              <a:t>Bac technologique</a:t>
            </a:r>
            <a:endParaRPr lang="fr-FR" altLang="fr-FR" sz="280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ST2S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400"/>
              <a:t>Bac Général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fr-FR" altLang="fr-FR" sz="100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FR" altLang="fr-FR" sz="2000"/>
              <a:t>6 spécialités / 5 portails</a:t>
            </a:r>
          </a:p>
        </p:txBody>
      </p:sp>
      <p:pic>
        <p:nvPicPr>
          <p:cNvPr id="53252" name="Image 6">
            <a:extLst>
              <a:ext uri="{FF2B5EF4-FFF2-40B4-BE49-F238E27FC236}">
                <a16:creationId xmlns:a16="http://schemas.microsoft.com/office/drawing/2014/main" id="{7154C967-A491-4261-902F-D3CCEA6D5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284663"/>
            <a:ext cx="4437062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98FEDBB-8558-48FB-9DFE-0F2AA41E3D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466725"/>
            <a:ext cx="8712200" cy="1225550"/>
          </a:xfrm>
        </p:spPr>
        <p:txBody>
          <a:bodyPr/>
          <a:lstStyle/>
          <a:p>
            <a:pPr eaLnBrk="1" hangingPunct="1"/>
            <a:r>
              <a:rPr lang="fr-FR" altLang="fr-FR" sz="4100" b="1">
                <a:solidFill>
                  <a:schemeClr val="bg2"/>
                </a:solidFill>
              </a:rPr>
              <a:t>Les Compagnons du Devoir</a:t>
            </a:r>
            <a:r>
              <a:rPr lang="fr-FR" altLang="fr-FR" sz="4100" b="1" i="1">
                <a:solidFill>
                  <a:schemeClr val="bg2"/>
                </a:solidFill>
              </a:rPr>
              <a:t> 	</a:t>
            </a:r>
            <a:endParaRPr lang="fr-FR" altLang="fr-FR" sz="4100" b="1" i="1" baseline="30000">
              <a:solidFill>
                <a:schemeClr val="bg2"/>
              </a:solidFill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1E47DF1D-69DD-485E-8F86-A5403C3A24C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563" y="1922463"/>
            <a:ext cx="9610725" cy="5500687"/>
          </a:xfrm>
        </p:spPr>
        <p:txBody>
          <a:bodyPr/>
          <a:lstStyle/>
          <a:p>
            <a:r>
              <a:rPr lang="fr-FR" altLang="fr-FR" sz="2800"/>
              <a:t>formation gratuite en alternance allant du CAP à la licence professionnelle (en partenariat avec le CNAM)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sz="2000">
                <a:solidFill>
                  <a:schemeClr val="tx2"/>
                </a:solidFill>
              </a:rPr>
              <a:t>Métiers du bâtiment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sz="2000">
                <a:solidFill>
                  <a:schemeClr val="tx2"/>
                </a:solidFill>
              </a:rPr>
              <a:t>Métiers de l’industrie-métallurgie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sz="2000">
                <a:solidFill>
                  <a:schemeClr val="tx2"/>
                </a:solidFill>
              </a:rPr>
              <a:t>Métiers des matériaux souples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sz="2000">
                <a:solidFill>
                  <a:schemeClr val="tx2"/>
                </a:solidFill>
              </a:rPr>
              <a:t>Métiers de l’aménagement et de la finition des bâtiments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sz="2000">
                <a:solidFill>
                  <a:schemeClr val="tx2"/>
                </a:solidFill>
              </a:rPr>
              <a:t>Métiers du goût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sz="2000">
                <a:solidFill>
                  <a:schemeClr val="tx2"/>
                </a:solidFill>
              </a:rPr>
              <a:t>Métiers du vivant</a:t>
            </a:r>
          </a:p>
          <a:p>
            <a:r>
              <a:rPr lang="fr-FR" altLang="fr-FR" sz="2800"/>
              <a:t>apprendre un métier :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sz="2000"/>
              <a:t>en </a:t>
            </a:r>
            <a:r>
              <a:rPr lang="fr-FR" altLang="fr-FR" sz="2000" b="1"/>
              <a:t>alternant </a:t>
            </a:r>
            <a:r>
              <a:rPr lang="fr-FR" altLang="fr-FR" sz="2000"/>
              <a:t>un enseignement théorique et une formation pratique en entreprise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sz="2000"/>
              <a:t>en </a:t>
            </a:r>
            <a:r>
              <a:rPr lang="fr-FR" altLang="fr-FR" sz="2000" b="1"/>
              <a:t>voyageant </a:t>
            </a:r>
            <a:r>
              <a:rPr lang="fr-FR" altLang="fr-FR" sz="2000"/>
              <a:t>grâce au Tour de France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sz="2000"/>
              <a:t>en </a:t>
            </a:r>
            <a:r>
              <a:rPr lang="fr-FR" altLang="fr-FR" sz="2000" b="1"/>
              <a:t>partageant </a:t>
            </a:r>
            <a:r>
              <a:rPr lang="fr-FR" altLang="fr-FR" sz="2000"/>
              <a:t>des expériences et des moments de vie en communauté dans les maisons de Compagnons</a:t>
            </a:r>
            <a:endParaRPr lang="fr-FR" altLang="fr-FR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E6B082B8-7873-4ED1-BBF6-BC5687C2B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sz="3600">
                <a:solidFill>
                  <a:schemeClr val="bg2"/>
                </a:solidFill>
              </a:rPr>
              <a:t>Pourquoi choisir la voie professionnelle ?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3F9815ED-C4B4-4516-8E9C-C3C72DC99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338" y="1979613"/>
            <a:ext cx="9793287" cy="4908550"/>
          </a:xfrm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fr-FR" altLang="fr-FR" sz="2800">
                <a:solidFill>
                  <a:schemeClr val="bg2"/>
                </a:solidFill>
              </a:rPr>
              <a:t>Pour les élèves qui ont besoin de concret </a:t>
            </a:r>
          </a:p>
          <a:p>
            <a:pPr eaLnBrk="1" hangingPunct="1">
              <a:lnSpc>
                <a:spcPct val="180000"/>
              </a:lnSpc>
            </a:pPr>
            <a:r>
              <a:rPr lang="fr-FR" altLang="fr-FR" sz="2800">
                <a:solidFill>
                  <a:schemeClr val="bg2"/>
                </a:solidFill>
              </a:rPr>
              <a:t>Pour faire des stages : 22 semaines sur 3 ans</a:t>
            </a:r>
          </a:p>
          <a:p>
            <a:pPr eaLnBrk="1" hangingPunct="1">
              <a:lnSpc>
                <a:spcPct val="180000"/>
              </a:lnSpc>
            </a:pPr>
            <a:r>
              <a:rPr lang="fr-FR" altLang="fr-FR" sz="2800">
                <a:solidFill>
                  <a:schemeClr val="bg2"/>
                </a:solidFill>
              </a:rPr>
              <a:t>Pour apprendre en petits groupes </a:t>
            </a:r>
          </a:p>
          <a:p>
            <a:pPr eaLnBrk="1" hangingPunct="1">
              <a:lnSpc>
                <a:spcPct val="180000"/>
              </a:lnSpc>
            </a:pPr>
            <a:r>
              <a:rPr lang="fr-FR" altLang="fr-FR" sz="2800">
                <a:solidFill>
                  <a:schemeClr val="bg2"/>
                </a:solidFill>
              </a:rPr>
              <a:t>Pour les élèves intéressés par un domaine professionnel </a:t>
            </a:r>
          </a:p>
          <a:p>
            <a:pPr eaLnBrk="1" hangingPunct="1">
              <a:lnSpc>
                <a:spcPct val="180000"/>
              </a:lnSpc>
            </a:pPr>
            <a:r>
              <a:rPr lang="fr-FR" altLang="fr-FR" sz="2800">
                <a:solidFill>
                  <a:schemeClr val="bg2"/>
                </a:solidFill>
              </a:rPr>
              <a:t>Pour se former rapidement à un métier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0" y="1089726"/>
            <a:ext cx="9937104" cy="621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EC509483-449B-4DEB-8755-21B823F77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503238"/>
            <a:ext cx="9072563" cy="684311"/>
          </a:xfrm>
        </p:spPr>
        <p:txBody>
          <a:bodyPr/>
          <a:lstStyle/>
          <a:p>
            <a:pPr algn="ctr" eaLnBrk="1" hangingPunct="1"/>
            <a:r>
              <a:rPr lang="fr-FR" altLang="fr-FR" sz="3600" dirty="0">
                <a:solidFill>
                  <a:schemeClr val="bg2"/>
                </a:solidFill>
              </a:rPr>
              <a:t>Organisation de la voie professionnelle ?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1B361544-9511-464C-BF2F-9BDE44262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668" y="1259557"/>
            <a:ext cx="9793287" cy="5904656"/>
          </a:xfrm>
        </p:spPr>
        <p:txBody>
          <a:bodyPr/>
          <a:lstStyle/>
          <a:p>
            <a:pPr indent="-457200" eaLnBrk="1" hangingPunct="1"/>
            <a:r>
              <a:rPr lang="fr-FR" altLang="fr-FR" sz="2400" dirty="0">
                <a:solidFill>
                  <a:schemeClr val="bg2"/>
                </a:solidFill>
              </a:rPr>
              <a:t>15 familles de métiers, chacune proposant généralement différentes spécialités</a:t>
            </a:r>
          </a:p>
          <a:p>
            <a:pPr marL="882650" lvl="2" indent="-457200">
              <a:buFont typeface="Wingdings" panose="05000000000000000000" pitchFamily="2" charset="2"/>
              <a:buChar char="q"/>
            </a:pPr>
            <a:r>
              <a:rPr lang="fr-FR" altLang="fr-FR" sz="1800" dirty="0"/>
              <a:t>Métiers De La Construction Durable, Du Bâtiment Et Des Travaux Publics </a:t>
            </a:r>
          </a:p>
          <a:p>
            <a:pPr marL="882650" lvl="2" indent="-457200">
              <a:buFont typeface="Wingdings" panose="05000000000000000000" pitchFamily="2" charset="2"/>
              <a:buChar char="q"/>
            </a:pPr>
            <a:r>
              <a:rPr lang="fr-FR" altLang="fr-FR" sz="1800" dirty="0"/>
              <a:t>Métiers De La Gestion Administrative, Du Transport Et De La Logistique</a:t>
            </a:r>
          </a:p>
          <a:p>
            <a:pPr marL="882650" lvl="2" indent="-457200">
              <a:buFont typeface="Wingdings" panose="05000000000000000000" pitchFamily="2" charset="2"/>
              <a:buChar char="q"/>
            </a:pPr>
            <a:r>
              <a:rPr lang="fr-FR" altLang="fr-FR" sz="1800" dirty="0"/>
              <a:t>Métiers De La Relation Client (Accueil-relation Client, Commerce- Vente)</a:t>
            </a:r>
          </a:p>
          <a:p>
            <a:pPr marL="882650" lvl="2" indent="-457200">
              <a:buFont typeface="Wingdings" panose="05000000000000000000" pitchFamily="2" charset="2"/>
              <a:buChar char="q"/>
            </a:pPr>
            <a:r>
              <a:rPr lang="fr-FR" sz="1800" dirty="0"/>
              <a:t>Métiers De La Mer</a:t>
            </a:r>
          </a:p>
          <a:p>
            <a:pPr marL="882650" lvl="2" indent="-457200">
              <a:buFont typeface="Wingdings" panose="05000000000000000000" pitchFamily="2" charset="2"/>
              <a:buChar char="q"/>
            </a:pPr>
            <a:r>
              <a:rPr lang="fr-FR" sz="1800" dirty="0"/>
              <a:t>Métiers Des Industries Graphiques Et De La Communication</a:t>
            </a:r>
          </a:p>
          <a:p>
            <a:pPr marL="882650" lvl="2" indent="-457200">
              <a:buFont typeface="Wingdings" panose="05000000000000000000" pitchFamily="2" charset="2"/>
              <a:buChar char="q"/>
            </a:pPr>
            <a:r>
              <a:rPr lang="fr-FR" sz="1800" dirty="0"/>
              <a:t>Métiers Des Études Et De La Modélisation Numérique Du Bâtiment</a:t>
            </a:r>
          </a:p>
          <a:p>
            <a:pPr marL="882650" lvl="2" indent="-457200">
              <a:buFont typeface="Wingdings" panose="05000000000000000000" pitchFamily="2" charset="2"/>
              <a:buChar char="q"/>
            </a:pPr>
            <a:r>
              <a:rPr lang="fr-FR" sz="1800" dirty="0"/>
              <a:t>Métiers De L’alimentation</a:t>
            </a:r>
          </a:p>
          <a:p>
            <a:pPr marL="882650" lvl="2" indent="-457200">
              <a:buFont typeface="Wingdings" panose="05000000000000000000" pitchFamily="2" charset="2"/>
              <a:buChar char="q"/>
            </a:pPr>
            <a:r>
              <a:rPr lang="fr-FR" sz="1800" dirty="0"/>
              <a:t>Métiers De La Beauté Et Du Bien-être</a:t>
            </a:r>
          </a:p>
          <a:p>
            <a:pPr marL="882650" lvl="2" indent="-457200">
              <a:buFont typeface="Wingdings" panose="05000000000000000000" pitchFamily="2" charset="2"/>
              <a:buChar char="q"/>
            </a:pPr>
            <a:r>
              <a:rPr lang="fr-FR" sz="1800" dirty="0"/>
              <a:t>Métiers De L’aéronautique</a:t>
            </a:r>
          </a:p>
          <a:p>
            <a:pPr marL="882650" lvl="2" indent="-457200">
              <a:buFont typeface="Wingdings" panose="05000000000000000000" pitchFamily="2" charset="2"/>
              <a:buChar char="q"/>
            </a:pPr>
            <a:r>
              <a:rPr lang="fr-FR" sz="1800" dirty="0"/>
              <a:t>Métiers De L’hôtellerie Et Restauration</a:t>
            </a:r>
          </a:p>
          <a:p>
            <a:pPr marL="882650" lvl="2" indent="-457200">
              <a:buFont typeface="Wingdings" panose="05000000000000000000" pitchFamily="2" charset="2"/>
              <a:buChar char="q"/>
            </a:pPr>
            <a:r>
              <a:rPr lang="fr-FR" sz="1800" dirty="0"/>
              <a:t>Métiers De L'alimentation-bio-industrie-laboratoire</a:t>
            </a:r>
          </a:p>
          <a:p>
            <a:pPr marL="882650" lvl="2" indent="-457200">
              <a:buFont typeface="Wingdings" panose="05000000000000000000" pitchFamily="2" charset="2"/>
              <a:buChar char="q"/>
            </a:pPr>
            <a:r>
              <a:rPr lang="fr-FR" sz="1800" dirty="0"/>
              <a:t>Métiers Du Conseil Vente</a:t>
            </a:r>
          </a:p>
          <a:p>
            <a:pPr marL="882650" lvl="2" indent="-457200">
              <a:buFont typeface="Wingdings" panose="05000000000000000000" pitchFamily="2" charset="2"/>
              <a:buChar char="q"/>
            </a:pPr>
            <a:r>
              <a:rPr lang="fr-FR" sz="1800" dirty="0"/>
              <a:t>Métiers De La Nature - Jardin - Paysage – Forêt</a:t>
            </a:r>
          </a:p>
          <a:p>
            <a:pPr marL="882650" lvl="2" indent="-457200">
              <a:buFont typeface="Wingdings" panose="05000000000000000000" pitchFamily="2" charset="2"/>
              <a:buChar char="q"/>
            </a:pPr>
            <a:r>
              <a:rPr lang="fr-FR" sz="1800" dirty="0"/>
              <a:t>Métiers Des Productions</a:t>
            </a:r>
          </a:p>
          <a:p>
            <a:pPr marL="882650" lvl="2" indent="-457200">
              <a:buFont typeface="Wingdings" panose="05000000000000000000" pitchFamily="2" charset="2"/>
              <a:buChar char="q"/>
            </a:pPr>
            <a:r>
              <a:rPr lang="fr-FR" sz="1800" dirty="0"/>
              <a:t>Métiers Du Numérique Et De La Transition Energétique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EC509483-449B-4DEB-8755-21B823F77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503238"/>
            <a:ext cx="9072563" cy="684311"/>
          </a:xfrm>
        </p:spPr>
        <p:txBody>
          <a:bodyPr/>
          <a:lstStyle/>
          <a:p>
            <a:pPr algn="ctr" eaLnBrk="1" hangingPunct="1"/>
            <a:r>
              <a:rPr lang="fr-FR" altLang="fr-FR" sz="3600" dirty="0">
                <a:solidFill>
                  <a:schemeClr val="bg2"/>
                </a:solidFill>
              </a:rPr>
              <a:t>Organisation de la voie professionnelle ?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1B361544-9511-464C-BF2F-9BDE44262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668" y="2051645"/>
            <a:ext cx="9793287" cy="3240360"/>
          </a:xfrm>
        </p:spPr>
        <p:txBody>
          <a:bodyPr/>
          <a:lstStyle/>
          <a:p>
            <a:pPr indent="-457200" eaLnBrk="1" hangingPunct="1"/>
            <a:r>
              <a:rPr lang="fr-FR" altLang="fr-FR" sz="2400" dirty="0">
                <a:solidFill>
                  <a:schemeClr val="bg2"/>
                </a:solidFill>
              </a:rPr>
              <a:t>Cours en </a:t>
            </a:r>
            <a:r>
              <a:rPr lang="fr-FR" altLang="fr-FR" sz="2400" dirty="0" err="1">
                <a:solidFill>
                  <a:schemeClr val="bg2"/>
                </a:solidFill>
              </a:rPr>
              <a:t>co</a:t>
            </a:r>
            <a:r>
              <a:rPr lang="fr-FR" altLang="fr-FR" sz="2400" dirty="0">
                <a:solidFill>
                  <a:schemeClr val="bg2"/>
                </a:solidFill>
              </a:rPr>
              <a:t>-enseignement : 1 prof d’enseignement général + 1 prof d’enseignement professionnel</a:t>
            </a:r>
          </a:p>
          <a:p>
            <a:pPr indent="-457200" eaLnBrk="1" hangingPunct="1"/>
            <a:r>
              <a:rPr lang="fr-FR" altLang="fr-FR" sz="2400" dirty="0">
                <a:solidFill>
                  <a:schemeClr val="bg2"/>
                </a:solidFill>
              </a:rPr>
              <a:t>Réalisation d’un chef d’œuvre (seul ou par groupe)</a:t>
            </a:r>
          </a:p>
          <a:p>
            <a:pPr indent="-457200" eaLnBrk="1" hangingPunct="1"/>
            <a:r>
              <a:rPr lang="fr-FR" altLang="fr-FR" sz="2400" dirty="0">
                <a:solidFill>
                  <a:schemeClr val="bg2"/>
                </a:solidFill>
              </a:rPr>
              <a:t>Meilleure articulation entre formation classique et formation par l’apprentissage</a:t>
            </a:r>
          </a:p>
          <a:p>
            <a:pPr indent="-457200" eaLnBrk="1" hangingPunct="1"/>
            <a:r>
              <a:rPr lang="fr-FR" altLang="fr-FR" sz="2400" dirty="0">
                <a:solidFill>
                  <a:schemeClr val="bg2"/>
                </a:solidFill>
              </a:rPr>
              <a:t>30 à 40% </a:t>
            </a:r>
            <a:r>
              <a:rPr lang="fr-FR" altLang="fr-FR" sz="2400" dirty="0" err="1">
                <a:solidFill>
                  <a:schemeClr val="bg2"/>
                </a:solidFill>
              </a:rPr>
              <a:t>d’ens</a:t>
            </a:r>
            <a:r>
              <a:rPr lang="fr-FR" altLang="fr-FR" sz="2400" dirty="0">
                <a:solidFill>
                  <a:schemeClr val="bg2"/>
                </a:solidFill>
              </a:rPr>
              <a:t> général // 60 à 70% </a:t>
            </a:r>
            <a:r>
              <a:rPr lang="fr-FR" altLang="fr-FR" sz="2400" dirty="0" err="1">
                <a:solidFill>
                  <a:schemeClr val="bg2"/>
                </a:solidFill>
              </a:rPr>
              <a:t>d’ens</a:t>
            </a:r>
            <a:r>
              <a:rPr lang="fr-FR" altLang="fr-FR" sz="2400" dirty="0">
                <a:solidFill>
                  <a:schemeClr val="bg2"/>
                </a:solidFill>
              </a:rPr>
              <a:t> professionnel</a:t>
            </a:r>
          </a:p>
          <a:p>
            <a:pPr indent="-457200" eaLnBrk="1" hangingPunct="1"/>
            <a:r>
              <a:rPr lang="fr-FR" altLang="fr-FR" sz="2400" dirty="0">
                <a:solidFill>
                  <a:schemeClr val="bg2"/>
                </a:solidFill>
              </a:rPr>
              <a:t>Le CAP en 1, 2 ou 3 ans, selon le profil des élèves</a:t>
            </a:r>
            <a:endParaRPr lang="fr-FR" altLang="fr-FR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9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761C32B0-BAE8-4486-AB4C-73259E8F3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sz="3600">
                <a:solidFill>
                  <a:schemeClr val="bg2"/>
                </a:solidFill>
              </a:rPr>
              <a:t>Organisation de la voie professionnelle ?</a:t>
            </a:r>
          </a:p>
        </p:txBody>
      </p:sp>
      <p:sp>
        <p:nvSpPr>
          <p:cNvPr id="13315" name="Espace réservé du contenu 3">
            <a:extLst>
              <a:ext uri="{FF2B5EF4-FFF2-40B4-BE49-F238E27FC236}">
                <a16:creationId xmlns:a16="http://schemas.microsoft.com/office/drawing/2014/main" id="{E4BB8053-27BC-441B-B4DF-0581A7F711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274B73EE-A6EB-45BB-ABFB-71C837AE0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79388"/>
            <a:ext cx="9558337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BE93C64-8B21-4F8F-B57B-6A291D922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7164213"/>
            <a:ext cx="9240837" cy="336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 dirty="0">
                <a:solidFill>
                  <a:schemeClr val="bg1"/>
                </a:solidFill>
              </a:rPr>
              <a:t>TROISIEME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A7CA5B0C-4AB9-44C4-9E70-451257AAB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8" y="5764213"/>
            <a:ext cx="2105025" cy="968375"/>
          </a:xfrm>
          <a:prstGeom prst="rect">
            <a:avLst/>
          </a:prstGeom>
          <a:gradFill rotWithShape="1">
            <a:gsLst>
              <a:gs pos="0">
                <a:srgbClr val="58ED15"/>
              </a:gs>
              <a:gs pos="100000">
                <a:srgbClr val="0099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/>
              <a:t>2</a:t>
            </a:r>
            <a:r>
              <a:rPr lang="fr-FR" altLang="fr-FR" sz="2000" b="1" baseline="30000" dirty="0"/>
              <a:t>nde</a:t>
            </a:r>
            <a:r>
              <a:rPr lang="fr-FR" altLang="fr-FR" sz="2000" b="1" dirty="0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/>
              <a:t>G</a:t>
            </a:r>
            <a:r>
              <a:rPr lang="fr-FR" altLang="fr-FR" sz="1800" b="1" baseline="30000" dirty="0"/>
              <a:t>ale </a:t>
            </a:r>
            <a:r>
              <a:rPr lang="fr-FR" altLang="fr-FR" sz="1800" b="1" dirty="0"/>
              <a:t>et Techno</a:t>
            </a: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CCBE4AA9-20C9-44F3-9ED0-96257128B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563" y="4337050"/>
            <a:ext cx="1746250" cy="1027113"/>
          </a:xfrm>
          <a:prstGeom prst="rect">
            <a:avLst/>
          </a:prstGeom>
          <a:solidFill>
            <a:srgbClr val="58ED1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</a:t>
            </a:r>
            <a:r>
              <a:rPr lang="fr-FR" altLang="fr-FR" sz="2000" b="1" baseline="30000"/>
              <a:t>ère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Technologique</a:t>
            </a:r>
          </a:p>
        </p:txBody>
      </p:sp>
      <p:sp>
        <p:nvSpPr>
          <p:cNvPr id="14341" name="Rectangle 9">
            <a:extLst>
              <a:ext uri="{FF2B5EF4-FFF2-40B4-BE49-F238E27FC236}">
                <a16:creationId xmlns:a16="http://schemas.microsoft.com/office/drawing/2014/main" id="{BC93C082-9A34-4B11-AB76-0F4427D9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2914650"/>
            <a:ext cx="1747837" cy="936625"/>
          </a:xfrm>
          <a:prstGeom prst="rect">
            <a:avLst/>
          </a:prstGeom>
          <a:solidFill>
            <a:srgbClr val="58ED1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T</a:t>
            </a:r>
            <a:r>
              <a:rPr lang="fr-FR" altLang="fr-FR" sz="2000" b="1" baseline="30000"/>
              <a:t>ale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Bac Techno</a:t>
            </a:r>
          </a:p>
        </p:txBody>
      </p:sp>
      <p:sp>
        <p:nvSpPr>
          <p:cNvPr id="14342" name="Rectangle 10">
            <a:extLst>
              <a:ext uri="{FF2B5EF4-FFF2-40B4-BE49-F238E27FC236}">
                <a16:creationId xmlns:a16="http://schemas.microsoft.com/office/drawing/2014/main" id="{8920304E-454B-4526-AC92-2FC1B2F5B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75" y="4356100"/>
            <a:ext cx="1746250" cy="1008063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</a:t>
            </a:r>
            <a:r>
              <a:rPr lang="fr-FR" altLang="fr-FR" sz="2000" b="1" baseline="30000"/>
              <a:t>ère</a:t>
            </a:r>
            <a:r>
              <a:rPr lang="fr-FR" altLang="fr-FR" sz="2600" b="1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Générale</a:t>
            </a:r>
          </a:p>
        </p:txBody>
      </p:sp>
      <p:sp>
        <p:nvSpPr>
          <p:cNvPr id="14343" name="Rectangle 11">
            <a:extLst>
              <a:ext uri="{FF2B5EF4-FFF2-40B4-BE49-F238E27FC236}">
                <a16:creationId xmlns:a16="http://schemas.microsoft.com/office/drawing/2014/main" id="{808D1389-D865-4335-BE03-F1516B048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75" y="2914650"/>
            <a:ext cx="1746250" cy="936625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83" tIns="50392" rIns="100783" bIns="50392" anchor="ctr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T</a:t>
            </a:r>
            <a:r>
              <a:rPr lang="fr-FR" altLang="fr-FR" sz="2000" b="1" baseline="30000"/>
              <a:t>ale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Bac Général</a:t>
            </a:r>
          </a:p>
        </p:txBody>
      </p:sp>
      <p:sp>
        <p:nvSpPr>
          <p:cNvPr id="14344" name="AutoShape 24">
            <a:extLst>
              <a:ext uri="{FF2B5EF4-FFF2-40B4-BE49-F238E27FC236}">
                <a16:creationId xmlns:a16="http://schemas.microsoft.com/office/drawing/2014/main" id="{8146A882-C9DA-47B4-8507-872B1FCC909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78613" y="3868737"/>
            <a:ext cx="431800" cy="396875"/>
          </a:xfrm>
          <a:prstGeom prst="leftArrow">
            <a:avLst>
              <a:gd name="adj1" fmla="val 50000"/>
              <a:gd name="adj2" fmla="val 272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345" name="AutoShape 31">
            <a:extLst>
              <a:ext uri="{FF2B5EF4-FFF2-40B4-BE49-F238E27FC236}">
                <a16:creationId xmlns:a16="http://schemas.microsoft.com/office/drawing/2014/main" id="{088A2730-7C72-4F79-84BF-AF02F6A0B81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87619" y="3890169"/>
            <a:ext cx="476250" cy="398462"/>
          </a:xfrm>
          <a:prstGeom prst="leftArrow">
            <a:avLst>
              <a:gd name="adj1" fmla="val 50000"/>
              <a:gd name="adj2" fmla="val 298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346" name="AutoShape 34">
            <a:extLst>
              <a:ext uri="{FF2B5EF4-FFF2-40B4-BE49-F238E27FC236}">
                <a16:creationId xmlns:a16="http://schemas.microsoft.com/office/drawing/2014/main" id="{B7999546-C68F-47F8-9BCF-4AE93FD9112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70775" y="5381625"/>
            <a:ext cx="288925" cy="3968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347" name="AutoShape 35">
            <a:extLst>
              <a:ext uri="{FF2B5EF4-FFF2-40B4-BE49-F238E27FC236}">
                <a16:creationId xmlns:a16="http://schemas.microsoft.com/office/drawing/2014/main" id="{81C90726-CC79-4600-AEB9-3598CA374BA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94738" y="5381625"/>
            <a:ext cx="288925" cy="3968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348" name="AutoShape 39">
            <a:extLst>
              <a:ext uri="{FF2B5EF4-FFF2-40B4-BE49-F238E27FC236}">
                <a16:creationId xmlns:a16="http://schemas.microsoft.com/office/drawing/2014/main" id="{C19736CA-EA2A-4A70-99C8-ACA9B0368AB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18463" y="6756400"/>
            <a:ext cx="476250" cy="396875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6" rIns="91430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9916" name="Text Box 44">
            <a:extLst>
              <a:ext uri="{FF2B5EF4-FFF2-40B4-BE49-F238E27FC236}">
                <a16:creationId xmlns:a16="http://schemas.microsoft.com/office/drawing/2014/main" id="{9E66BD3D-5831-45ED-9350-66B8E0AA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684213"/>
            <a:ext cx="65547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2" tIns="46790" rIns="89982" bIns="46790">
            <a:spAutoFit/>
          </a:bodyPr>
          <a:lstStyle>
            <a:lvl1pPr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39850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4688" algn="l"/>
                <a:tab pos="4937125" algn="l"/>
                <a:tab pos="5389563" algn="l"/>
                <a:tab pos="5834063" algn="l"/>
                <a:tab pos="6281738" algn="l"/>
                <a:tab pos="6734175" algn="l"/>
                <a:tab pos="7183438" algn="l"/>
                <a:tab pos="7629525" algn="l"/>
                <a:tab pos="8078788" algn="l"/>
                <a:tab pos="8531225" algn="l"/>
                <a:tab pos="8978900" algn="l"/>
                <a:tab pos="9428163" algn="l"/>
                <a:tab pos="9880600" algn="l"/>
                <a:tab pos="10328275" algn="l"/>
                <a:tab pos="10775950" algn="l"/>
                <a:tab pos="10777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FFFFFF"/>
              </a:buClr>
              <a:buSzPct val="100000"/>
              <a:buFont typeface="Comic Sans MS" panose="030F0702030302020204" pitchFamily="66" charset="0"/>
              <a:buNone/>
            </a:pPr>
            <a:r>
              <a:rPr lang="en-GB" altLang="fr-FR" sz="4000" b="1">
                <a:solidFill>
                  <a:srgbClr val="00007D"/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La seconde générale et technologique</a:t>
            </a:r>
          </a:p>
        </p:txBody>
      </p:sp>
      <p:sp>
        <p:nvSpPr>
          <p:cNvPr id="79917" name="Rectangle 45">
            <a:extLst>
              <a:ext uri="{FF2B5EF4-FFF2-40B4-BE49-F238E27FC236}">
                <a16:creationId xmlns:a16="http://schemas.microsoft.com/office/drawing/2014/main" id="{6C4E5B8B-CBF4-4D67-B2E4-F495318F2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3059113"/>
            <a:ext cx="4679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2" tIns="50387" rIns="100772" bIns="50387"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altLang="fr-FR" sz="3600" b="1" i="1">
                <a:solidFill>
                  <a:srgbClr val="000000"/>
                </a:solidFill>
                <a:cs typeface="Lucida Sans Unicode" panose="020B0602030504020204" pitchFamily="34" charset="0"/>
              </a:rPr>
              <a:t> une seconde </a:t>
            </a:r>
            <a:br>
              <a:rPr lang="fr-FR" altLang="fr-FR" sz="3600" b="1" i="1">
                <a:solidFill>
                  <a:srgbClr val="000000"/>
                </a:solidFill>
                <a:cs typeface="Lucida Sans Unicode" panose="020B0602030504020204" pitchFamily="34" charset="0"/>
              </a:rPr>
            </a:br>
            <a:r>
              <a:rPr lang="fr-FR" altLang="fr-FR" sz="3600" b="1" i="1">
                <a:solidFill>
                  <a:srgbClr val="000000"/>
                </a:solidFill>
                <a:cs typeface="Lucida Sans Unicode" panose="020B0602030504020204" pitchFamily="34" charset="0"/>
              </a:rPr>
              <a:t>de détermination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6" grpId="0"/>
      <p:bldP spid="79917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4332</TotalTime>
  <Words>1712</Words>
  <Application>Microsoft Office PowerPoint</Application>
  <PresentationFormat>Personnalisé</PresentationFormat>
  <Paragraphs>395</Paragraphs>
  <Slides>33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6" baseType="lpstr">
      <vt:lpstr>Arial Unicode MS</vt:lpstr>
      <vt:lpstr>Arial</vt:lpstr>
      <vt:lpstr>Arial Black</vt:lpstr>
      <vt:lpstr>Balloonist</vt:lpstr>
      <vt:lpstr>Calibri</vt:lpstr>
      <vt:lpstr>Comic Sans MS</vt:lpstr>
      <vt:lpstr>Cupertina</vt:lpstr>
      <vt:lpstr>Freestyle Script</vt:lpstr>
      <vt:lpstr>Lucida Sans Unicode</vt:lpstr>
      <vt:lpstr>Tahoma</vt:lpstr>
      <vt:lpstr>Times New Roman</vt:lpstr>
      <vt:lpstr>Wingdings</vt:lpstr>
      <vt:lpstr>Pixel</vt:lpstr>
      <vt:lpstr>Bien préparer son entrée en seconde</vt:lpstr>
      <vt:lpstr>Présentation PowerPoint</vt:lpstr>
      <vt:lpstr>Présentation PowerPoint</vt:lpstr>
      <vt:lpstr>Pourquoi choisir la voie professionnelle ?</vt:lpstr>
      <vt:lpstr>Présentation PowerPoint</vt:lpstr>
      <vt:lpstr>Organisation de la voie professionnelle ?</vt:lpstr>
      <vt:lpstr>Organisation de la voie professionnelle ?</vt:lpstr>
      <vt:lpstr>Organisation de la voie professionnelle ?</vt:lpstr>
      <vt:lpstr>Présentation PowerPoint</vt:lpstr>
      <vt:lpstr>La seconde générale et technologique</vt:lpstr>
      <vt:lpstr>Des options « générales » facultatives</vt:lpstr>
      <vt:lpstr>Présentation PowerPoint</vt:lpstr>
      <vt:lpstr>Présentation PowerPoint</vt:lpstr>
      <vt:lpstr>Les bacs  technologiques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« LE »  bac général</vt:lpstr>
      <vt:lpstr>Les enseignements communs (16h en 1ère – 15h30 en Terminale)</vt:lpstr>
      <vt:lpstr>Les enseignements de spécialité (1ère et Tle)</vt:lpstr>
      <vt:lpstr>Les lycées catholiques</vt:lpstr>
      <vt:lpstr>Saint Charles Camas   13005</vt:lpstr>
      <vt:lpstr>Saint Michel     13005</vt:lpstr>
      <vt:lpstr>ELM       13006</vt:lpstr>
      <vt:lpstr>Don Bosco       13006</vt:lpstr>
      <vt:lpstr>Sully       13006</vt:lpstr>
      <vt:lpstr>Pastré Grande Bastide   13009</vt:lpstr>
      <vt:lpstr>Les Compagnons du Devoir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Après la troisième</dc:title>
  <dc:creator>Marie-Françoise Lecompte / Hélène Boucher - Somain</dc:creator>
  <cp:lastModifiedBy>Kléber Corenflos</cp:lastModifiedBy>
  <cp:revision>321</cp:revision>
  <cp:lastPrinted>2017-01-19T09:50:30Z</cp:lastPrinted>
  <dcterms:modified xsi:type="dcterms:W3CDTF">2021-02-08T19:04:20Z</dcterms:modified>
</cp:coreProperties>
</file>